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2" r:id="rId3"/>
  </p:sldMasterIdLst>
  <p:notesMasterIdLst>
    <p:notesMasterId r:id="rId45"/>
  </p:notesMasterIdLst>
  <p:sldIdLst>
    <p:sldId id="472" r:id="rId4"/>
    <p:sldId id="1381" r:id="rId5"/>
    <p:sldId id="626" r:id="rId6"/>
    <p:sldId id="1382" r:id="rId7"/>
    <p:sldId id="1399" r:id="rId8"/>
    <p:sldId id="1396" r:id="rId9"/>
    <p:sldId id="1395" r:id="rId10"/>
    <p:sldId id="1397" r:id="rId11"/>
    <p:sldId id="1132" r:id="rId12"/>
    <p:sldId id="1400" r:id="rId13"/>
    <p:sldId id="1882" r:id="rId14"/>
    <p:sldId id="598" r:id="rId15"/>
    <p:sldId id="599" r:id="rId16"/>
    <p:sldId id="531" r:id="rId17"/>
    <p:sldId id="1401" r:id="rId18"/>
    <p:sldId id="602" r:id="rId19"/>
    <p:sldId id="607" r:id="rId20"/>
    <p:sldId id="608" r:id="rId21"/>
    <p:sldId id="442" r:id="rId22"/>
    <p:sldId id="409" r:id="rId23"/>
    <p:sldId id="487" r:id="rId24"/>
    <p:sldId id="1884" r:id="rId25"/>
    <p:sldId id="488" r:id="rId26"/>
    <p:sldId id="489" r:id="rId27"/>
    <p:sldId id="1402" r:id="rId28"/>
    <p:sldId id="538" r:id="rId29"/>
    <p:sldId id="1881" r:id="rId30"/>
    <p:sldId id="1403" r:id="rId31"/>
    <p:sldId id="1888" r:id="rId32"/>
    <p:sldId id="1889" r:id="rId33"/>
    <p:sldId id="1404" r:id="rId34"/>
    <p:sldId id="1695" r:id="rId35"/>
    <p:sldId id="441" r:id="rId36"/>
    <p:sldId id="1405" r:id="rId37"/>
    <p:sldId id="1880" r:id="rId38"/>
    <p:sldId id="1890" r:id="rId39"/>
    <p:sldId id="1893" r:id="rId40"/>
    <p:sldId id="1895" r:id="rId41"/>
    <p:sldId id="1897" r:id="rId42"/>
    <p:sldId id="1398" r:id="rId43"/>
    <p:sldId id="1896" r:id="rId4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warik" initials="K" lastIdx="1" clrIdx="0">
    <p:extLst>
      <p:ext uri="{19B8F6BF-5375-455C-9EA6-DF929625EA0E}">
        <p15:presenceInfo xmlns:p15="http://schemas.microsoft.com/office/powerpoint/2012/main" userId="Kowari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 showGuides="1">
      <p:cViewPr>
        <p:scale>
          <a:sx n="62" d="100"/>
          <a:sy n="62" d="100"/>
        </p:scale>
        <p:origin x="776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3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commentAuthors" Target="comment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D6387-83C3-43DF-AF42-5E0170D517BA}" type="datetimeFigureOut">
              <a:rPr lang="de-DE" smtClean="0"/>
              <a:t>10.09.2022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200A0-EAD6-4A43-A55F-32882875E0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586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354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341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661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B86A-9D3F-465B-BF48-074995CEC2C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841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032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2113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7E067B-53B5-4F5D-B580-515937D8F196}" type="datetimeFigureOut">
              <a:rPr lang="de-DE" smtClean="0"/>
              <a:t>10.09.2022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852D9D4-05C5-463C-949B-95D9A23DEE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1688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7E067B-53B5-4F5D-B580-515937D8F196}" type="datetimeFigureOut">
              <a:rPr lang="de-DE" smtClean="0"/>
              <a:t>10.09.2022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852D9D4-05C5-463C-949B-95D9A23DEE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661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(20 pt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548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0 pt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387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20 pt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46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E4C1C-B57E-4AE5-9229-44C0EDB108A2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71632804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EBB7F-2628-4713-BD1F-417EDACAECFB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24122944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E158F-829D-4DCF-875A-08085193AC2F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0713325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9B40C-0D0B-4BBA-A992-9F8259F93426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0111604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613BB-CB3E-4057-800D-CF1648DFB2B2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69848108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7E067B-53B5-4F5D-B580-515937D8F196}" type="datetimeFigureOut">
              <a:rPr lang="de-DE" smtClean="0"/>
              <a:t>10.09.2022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852D9D4-05C5-463C-949B-95D9A23DEE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07928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40DCB5-9584-443E-8ADE-C3A5822EAD8F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27741704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42D82D-5F85-414D-BD4A-D75F709F2160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7388222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1C15DE-7DA6-447E-AD0F-089F6044EA8D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81736073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2021C7-0E62-46B7-9269-477D51391917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33092233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B7DD60-3708-4834-A946-86034CE4DD34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47883451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F0BD9F-42F9-4502-BD38-7D8674DA7531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0548029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2755063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7E067B-53B5-4F5D-B580-515937D8F196}" type="datetimeFigureOut">
              <a:rPr lang="de-DE" smtClean="0"/>
              <a:t>10.09.2022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852D9D4-05C5-463C-949B-95D9A23DEE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8878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7E067B-53B5-4F5D-B580-515937D8F196}" type="datetimeFigureOut">
              <a:rPr lang="de-DE" smtClean="0"/>
              <a:t>10.09.2022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852D9D4-05C5-463C-949B-95D9A23DEE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736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7E067B-53B5-4F5D-B580-515937D8F196}" type="datetimeFigureOut">
              <a:rPr lang="de-DE" smtClean="0"/>
              <a:t>10.09.2022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852D9D4-05C5-463C-949B-95D9A23DEE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304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7E067B-53B5-4F5D-B580-515937D8F196}" type="datetimeFigureOut">
              <a:rPr lang="de-DE" smtClean="0"/>
              <a:t>10.09.2022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852D9D4-05C5-463C-949B-95D9A23DEE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8305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7E067B-53B5-4F5D-B580-515937D8F196}" type="datetimeFigureOut">
              <a:rPr lang="de-DE" smtClean="0"/>
              <a:t>10.09.2022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852D9D4-05C5-463C-949B-95D9A23DEE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293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7E067B-53B5-4F5D-B580-515937D8F196}" type="datetimeFigureOut">
              <a:rPr lang="de-DE" smtClean="0"/>
              <a:t>10.09.2022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852D9D4-05C5-463C-949B-95D9A23DEE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0129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7E067B-53B5-4F5D-B580-515937D8F196}" type="datetimeFigureOut">
              <a:rPr lang="de-DE" smtClean="0"/>
              <a:t>10.09.2022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852D9D4-05C5-463C-949B-95D9A23DEE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1514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39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6739" y="1190955"/>
            <a:ext cx="11063662" cy="87721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739" y="2511661"/>
            <a:ext cx="6465365" cy="38889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-2330449" y="1104456"/>
            <a:ext cx="2209801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ts val="600"/>
              </a:spcBef>
              <a:buFontTx/>
              <a:buNone/>
            </a:pPr>
            <a:r>
              <a:rPr lang="en-GB" altLang="da-DK" sz="12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Choose or change layout</a:t>
            </a:r>
            <a:br>
              <a:rPr lang="en-GB" altLang="da-DK" sz="12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</a:br>
            <a:r>
              <a:rPr lang="en-GB" altLang="da-DK" sz="12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1. </a:t>
            </a:r>
            <a:r>
              <a:rPr lang="en-GB" altLang="da-DK" sz="1200" noProof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Right click outside slide</a:t>
            </a:r>
            <a:br>
              <a:rPr lang="en-GB" altLang="da-DK" sz="1200" noProof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</a:br>
            <a:r>
              <a:rPr lang="en-GB" altLang="da-DK" sz="1200" noProof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Choose</a:t>
            </a:r>
            <a:r>
              <a:rPr lang="en-GB" altLang="da-DK" sz="1200" baseline="0" noProof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en-GB" altLang="da-DK" sz="1200" b="1" baseline="0" noProof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‘Layout’</a:t>
            </a:r>
            <a:r>
              <a:rPr lang="en-GB" altLang="da-DK" sz="12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ts val="600"/>
              </a:spcBef>
              <a:buFontTx/>
              <a:buNone/>
            </a:pPr>
            <a:r>
              <a:rPr lang="en-GB" altLang="da-DK" sz="12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2. </a:t>
            </a:r>
            <a:r>
              <a:rPr lang="en-GB" altLang="da-DK" sz="1200" noProof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Choose a suitable layout </a:t>
            </a:r>
            <a:br>
              <a:rPr lang="en-GB" altLang="da-DK" sz="1200" noProof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</a:br>
            <a:r>
              <a:rPr lang="en-GB" altLang="da-DK" sz="1200" noProof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from the “drop-down” menu</a:t>
            </a: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-2400943" y="5615809"/>
            <a:ext cx="227076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Insert text in the Footer field 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 1.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Click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‘Insert’ 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2.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 Click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’Header &amp; Footer’ 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3.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Write Presentation Title 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· Name of  in field ‘Footer’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</a:b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4. ‘Apply to All’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Deactivate by clicking off the checkbox</a:t>
            </a:r>
          </a:p>
        </p:txBody>
      </p:sp>
      <p:sp>
        <p:nvSpPr>
          <p:cNvPr id="24" name="AutoShape 4"/>
          <p:cNvSpPr>
            <a:spLocks/>
          </p:cNvSpPr>
          <p:nvPr/>
        </p:nvSpPr>
        <p:spPr bwMode="gray">
          <a:xfrm>
            <a:off x="-1733549" y="4"/>
            <a:ext cx="1595438" cy="147732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View drawing guides</a:t>
            </a:r>
            <a:endParaRPr 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  <a:p>
            <a:pPr marL="0" indent="0" algn="r">
              <a:spcBef>
                <a:spcPts val="0"/>
              </a:spcBef>
              <a:buFontTx/>
              <a:buNone/>
              <a:defRPr/>
            </a:pP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1.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Right</a:t>
            </a:r>
            <a:r>
              <a:rPr lang="en-US" sz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click on slide and select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’Grid and Guides...’</a:t>
            </a:r>
            <a:endParaRPr 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  <a:p>
            <a:pPr marL="0" indent="0" algn="r">
              <a:spcBef>
                <a:spcPts val="0"/>
              </a:spcBef>
              <a:buFontTx/>
              <a:buNone/>
              <a:defRPr/>
            </a:pP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2.</a:t>
            </a:r>
            <a:r>
              <a:rPr lang="en-US" sz="1200" b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Check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’Display drawing guides on screen’</a:t>
            </a:r>
          </a:p>
          <a:p>
            <a:pPr marL="0" indent="0" algn="r">
              <a:spcBef>
                <a:spcPts val="0"/>
              </a:spcBef>
              <a:buFontTx/>
              <a:buNone/>
              <a:defRPr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3.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Select ’OK’</a:t>
            </a:r>
          </a:p>
        </p:txBody>
      </p:sp>
    </p:spTree>
    <p:extLst>
      <p:ext uri="{BB962C8B-B14F-4D97-AF65-F5344CB8AC3E}">
        <p14:creationId xmlns:p14="http://schemas.microsoft.com/office/powerpoint/2010/main" val="3435053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22000" indent="-252000" algn="l" defTabSz="914400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34000" algn="l" defTabSz="914400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2000" indent="-216000" algn="l" defTabSz="914400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000" indent="-216000" algn="l" defTabSz="914400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A5B00841-6E1F-4D14-BB44-85FCDE4E1B23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30918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buChar char="q"/>
        <a:defRPr sz="32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buChar char="q"/>
        <a:defRPr sz="2800" b="1">
          <a:solidFill>
            <a:srgbClr val="3333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buChar char="m"/>
        <a:defRPr sz="2600">
          <a:solidFill>
            <a:srgbClr val="3333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buChar char="m"/>
        <a:defRPr sz="2400">
          <a:solidFill>
            <a:srgbClr val="3333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buChar char="m"/>
        <a:defRPr sz="2000">
          <a:solidFill>
            <a:srgbClr val="6666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buChar char="m"/>
        <a:defRPr sz="2000">
          <a:solidFill>
            <a:srgbClr val="6666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buChar char="m"/>
        <a:defRPr sz="2000">
          <a:solidFill>
            <a:srgbClr val="6666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buChar char="m"/>
        <a:defRPr sz="2000">
          <a:solidFill>
            <a:srgbClr val="6666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buChar char="m"/>
        <a:defRPr sz="2000">
          <a:solidFill>
            <a:srgbClr val="6666FF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png"/><Relationship Id="rId7" Type="http://schemas.openxmlformats.org/officeDocument/2006/relationships/image" Target="../media/image50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jpeg"/><Relationship Id="rId7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3.jpg"/><Relationship Id="rId4" Type="http://schemas.openxmlformats.org/officeDocument/2006/relationships/image" Target="../media/image58.jpeg"/><Relationship Id="rId9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6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5.png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873303" y="545773"/>
            <a:ext cx="1106526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80">
                    <a:alpha val="6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4800" dirty="0">
                <a:solidFill>
                  <a:srgbClr val="002060"/>
                </a:solidFill>
                <a:cs typeface="Arial" panose="020B0604020202020204" pitchFamily="34" charset="0"/>
              </a:rPr>
              <a:t>Urbanität und Natur – </a:t>
            </a:r>
            <a:br>
              <a:rPr lang="de-DE" sz="4800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de-DE" sz="4800" dirty="0">
                <a:solidFill>
                  <a:srgbClr val="002060"/>
                </a:solidFill>
                <a:cs typeface="Arial" panose="020B0604020202020204" pitchFamily="34" charset="0"/>
              </a:rPr>
              <a:t>ein Widerspruch?</a:t>
            </a:r>
            <a:endParaRPr lang="de-DE" sz="32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969177" y="2404757"/>
            <a:ext cx="705678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8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Prof. Dr. Ingo Kowarik</a:t>
            </a:r>
          </a:p>
          <a:p>
            <a:pPr>
              <a:spcBef>
                <a:spcPct val="50000"/>
              </a:spcBef>
              <a:defRPr/>
            </a:pPr>
            <a:r>
              <a:rPr lang="de-DE" sz="20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Institut für Ökologie der TU Berlin</a:t>
            </a:r>
            <a:endParaRPr lang="de-DE" sz="1600" dirty="0">
              <a:solidFill>
                <a:srgbClr val="00206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4" name="AutoShape 4" descr="https://webmail.tu-berlin.de/horde/imp/view.php?ctype=image%2F%2A&amp;id=2&amp;imp_img_view=data&amp;actionID=view_attach&amp;muid=%7B5%7DINBOX74049&amp;view_token=E-L-cQCOiZc38765L1KseQ1"/>
          <p:cNvSpPr>
            <a:spLocks noChangeAspect="1" noChangeArrowheads="1"/>
          </p:cNvSpPr>
          <p:nvPr/>
        </p:nvSpPr>
        <p:spPr bwMode="auto">
          <a:xfrm>
            <a:off x="1831976" y="-1325563"/>
            <a:ext cx="2257425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5AF4525-862F-4D45-9081-74E341328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736" y="898990"/>
            <a:ext cx="3854889" cy="574132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1818B4B-B4DC-410E-8649-A6193DA80F24}"/>
              </a:ext>
            </a:extLst>
          </p:cNvPr>
          <p:cNvSpPr txBox="1"/>
          <p:nvPr/>
        </p:nvSpPr>
        <p:spPr>
          <a:xfrm>
            <a:off x="6675633" y="6408506"/>
            <a:ext cx="1548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Jörg Müller 1973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1805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BE8EB32A-4E4C-4EB6-B6C6-F1DCEE3A83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68" t="66800" r="29883" b="13250"/>
          <a:stretch/>
        </p:blipFill>
        <p:spPr>
          <a:xfrm>
            <a:off x="8391002" y="2879979"/>
            <a:ext cx="132761" cy="125739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64B00468-9C38-47AD-9FC9-591B4EAEC4D9}"/>
              </a:ext>
            </a:extLst>
          </p:cNvPr>
          <p:cNvSpPr/>
          <p:nvPr/>
        </p:nvSpPr>
        <p:spPr>
          <a:xfrm>
            <a:off x="929813" y="583529"/>
            <a:ext cx="1004298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sym typeface="Wingdings" panose="05000000000000000000" pitchFamily="2" charset="2"/>
              </a:rPr>
              <a:t>Naturromantik? </a:t>
            </a:r>
          </a:p>
          <a:p>
            <a:endParaRPr lang="de-DE" sz="2800" dirty="0">
              <a:sym typeface="Wingdings" panose="05000000000000000000" pitchFamily="2" charset="2"/>
            </a:endParaRPr>
          </a:p>
          <a:p>
            <a:r>
              <a:rPr lang="de-DE" sz="2400" dirty="0">
                <a:sym typeface="Wingdings" panose="05000000000000000000" pitchFamily="2" charset="2"/>
              </a:rPr>
              <a:t>	Flächenkonkurrenzen, wirtschaftliche Zwänge, fehlende Ressourcen für 	Stadtgrün/Stadtnatur,  „</a:t>
            </a:r>
            <a:r>
              <a:rPr lang="de-DE" sz="2400" i="1" dirty="0">
                <a:sym typeface="Wingdings" panose="05000000000000000000" pitchFamily="2" charset="2"/>
              </a:rPr>
              <a:t>Wir müssen bauen“ </a:t>
            </a:r>
            <a:r>
              <a:rPr lang="de-DE" sz="2400" dirty="0">
                <a:sym typeface="Wingdings" panose="05000000000000000000" pitchFamily="2" charset="2"/>
              </a:rPr>
              <a:t>….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221710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BE8EB32A-4E4C-4EB6-B6C6-F1DCEE3A83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68" t="66800" r="29883" b="13250"/>
          <a:stretch/>
        </p:blipFill>
        <p:spPr>
          <a:xfrm>
            <a:off x="8391002" y="2879979"/>
            <a:ext cx="132761" cy="125739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64B00468-9C38-47AD-9FC9-591B4EAEC4D9}"/>
              </a:ext>
            </a:extLst>
          </p:cNvPr>
          <p:cNvSpPr/>
          <p:nvPr/>
        </p:nvSpPr>
        <p:spPr>
          <a:xfrm>
            <a:off x="929813" y="583529"/>
            <a:ext cx="1004298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sym typeface="Wingdings" panose="05000000000000000000" pitchFamily="2" charset="2"/>
              </a:rPr>
              <a:t>Naturromantik? </a:t>
            </a:r>
          </a:p>
          <a:p>
            <a:endParaRPr lang="de-DE" sz="2800" dirty="0">
              <a:sym typeface="Wingdings" panose="05000000000000000000" pitchFamily="2" charset="2"/>
            </a:endParaRPr>
          </a:p>
          <a:p>
            <a:r>
              <a:rPr lang="de-DE" sz="2400" dirty="0">
                <a:sym typeface="Wingdings" panose="05000000000000000000" pitchFamily="2" charset="2"/>
              </a:rPr>
              <a:t>	Flächenkonkurrenzen, wirtschaftliche Zwänge, fehlende Ressourcen für 	Stadtgrün/Stadtnatur,  „</a:t>
            </a:r>
            <a:r>
              <a:rPr lang="de-DE" sz="2400" i="1" dirty="0">
                <a:sym typeface="Wingdings" panose="05000000000000000000" pitchFamily="2" charset="2"/>
              </a:rPr>
              <a:t>Wir müssen bauen“ </a:t>
            </a:r>
            <a:r>
              <a:rPr lang="de-DE" sz="2400" dirty="0">
                <a:sym typeface="Wingdings" panose="05000000000000000000" pitchFamily="2" charset="2"/>
              </a:rPr>
              <a:t>…. </a:t>
            </a:r>
            <a:endParaRPr lang="de-DE" sz="2400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B25C71B5-FE0D-4843-9DDD-A8AF129BE294}"/>
              </a:ext>
            </a:extLst>
          </p:cNvPr>
          <p:cNvSpPr/>
          <p:nvPr/>
        </p:nvSpPr>
        <p:spPr>
          <a:xfrm>
            <a:off x="953787" y="3561323"/>
            <a:ext cx="100429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sym typeface="Wingdings" panose="05000000000000000000" pitchFamily="2" charset="2"/>
              </a:rPr>
              <a:t>Volkswirtschaftliche Weitsicht! </a:t>
            </a:r>
          </a:p>
          <a:p>
            <a:endParaRPr lang="de-DE" sz="2800" dirty="0">
              <a:sym typeface="Wingdings" panose="05000000000000000000" pitchFamily="2" charset="2"/>
            </a:endParaRPr>
          </a:p>
          <a:p>
            <a:r>
              <a:rPr lang="de-DE" sz="2400" dirty="0">
                <a:sym typeface="Wingdings" panose="05000000000000000000" pitchFamily="2" charset="2"/>
              </a:rPr>
              <a:t>	Stadt und Natur zusammendenken fördert Lebensqualität </a:t>
            </a:r>
            <a:br>
              <a:rPr lang="de-DE" sz="2400" dirty="0">
                <a:sym typeface="Wingdings" panose="05000000000000000000" pitchFamily="2" charset="2"/>
              </a:rPr>
            </a:br>
            <a:r>
              <a:rPr lang="de-DE" sz="2400" dirty="0">
                <a:sym typeface="Wingdings" panose="05000000000000000000" pitchFamily="2" charset="2"/>
              </a:rPr>
              <a:t>	und spart gesellschaftliche Kosten</a:t>
            </a:r>
          </a:p>
          <a:p>
            <a:endParaRPr lang="de-DE" sz="2800" dirty="0">
              <a:sym typeface="Wingdings" panose="05000000000000000000" pitchFamily="2" charset="2"/>
            </a:endParaRPr>
          </a:p>
          <a:p>
            <a:r>
              <a:rPr lang="de-DE" sz="2800" dirty="0">
                <a:sym typeface="Wingdings" panose="05000000000000000000" pitchFamily="2" charset="2"/>
              </a:rPr>
              <a:t>	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841691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r="3814"/>
          <a:stretch/>
        </p:blipFill>
        <p:spPr>
          <a:xfrm>
            <a:off x="1487488" y="-27384"/>
            <a:ext cx="9275682" cy="7001214"/>
          </a:xfrm>
        </p:spPr>
      </p:pic>
      <p:sp>
        <p:nvSpPr>
          <p:cNvPr id="5" name="Rechteckige Legende 4"/>
          <p:cNvSpPr/>
          <p:nvPr/>
        </p:nvSpPr>
        <p:spPr>
          <a:xfrm>
            <a:off x="1652426" y="923324"/>
            <a:ext cx="1373617" cy="657405"/>
          </a:xfrm>
          <a:prstGeom prst="wedgeRectCallout">
            <a:avLst>
              <a:gd name="adj1" fmla="val 84513"/>
              <a:gd name="adj2" fmla="val 99851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002060"/>
                </a:solidFill>
                <a:latin typeface="Calibri"/>
              </a:rPr>
              <a:t>Hitzestress</a:t>
            </a:r>
          </a:p>
        </p:txBody>
      </p:sp>
      <p:sp>
        <p:nvSpPr>
          <p:cNvPr id="6" name="Rechteckige Legende 5"/>
          <p:cNvSpPr/>
          <p:nvPr/>
        </p:nvSpPr>
        <p:spPr>
          <a:xfrm>
            <a:off x="3164595" y="188640"/>
            <a:ext cx="1879684" cy="657405"/>
          </a:xfrm>
          <a:prstGeom prst="wedgeRectCallout">
            <a:avLst>
              <a:gd name="adj1" fmla="val 33823"/>
              <a:gd name="adj2" fmla="val 124462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002060"/>
                </a:solidFill>
                <a:latin typeface="Calibri"/>
              </a:rPr>
              <a:t>Staubbelastung</a:t>
            </a:r>
          </a:p>
        </p:txBody>
      </p:sp>
      <p:sp>
        <p:nvSpPr>
          <p:cNvPr id="7" name="Rechteckige Legende 6"/>
          <p:cNvSpPr/>
          <p:nvPr/>
        </p:nvSpPr>
        <p:spPr>
          <a:xfrm>
            <a:off x="5684875" y="332656"/>
            <a:ext cx="1518206" cy="657405"/>
          </a:xfrm>
          <a:prstGeom prst="wedgeRectCallout">
            <a:avLst>
              <a:gd name="adj1" fmla="val -42509"/>
              <a:gd name="adj2" fmla="val 120730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002060"/>
                </a:solidFill>
                <a:latin typeface="Calibri"/>
              </a:rPr>
              <a:t>Klimawandel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935760" y="1559694"/>
            <a:ext cx="4464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prstClr val="white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Zunehmende Belastungen</a:t>
            </a:r>
          </a:p>
        </p:txBody>
      </p:sp>
      <p:sp>
        <p:nvSpPr>
          <p:cNvPr id="14" name="Rechteckige Legende 13"/>
          <p:cNvSpPr/>
          <p:nvPr/>
        </p:nvSpPr>
        <p:spPr>
          <a:xfrm>
            <a:off x="7773108" y="208280"/>
            <a:ext cx="1934057" cy="929663"/>
          </a:xfrm>
          <a:prstGeom prst="wedgeRectCallout">
            <a:avLst>
              <a:gd name="adj1" fmla="val -70561"/>
              <a:gd name="adj2" fmla="val 93226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002060"/>
                </a:solidFill>
                <a:latin typeface="Calibri"/>
              </a:rPr>
              <a:t>Zunehmende Bebauungsdichte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1721560" y="2221869"/>
            <a:ext cx="8694921" cy="1080121"/>
            <a:chOff x="197559" y="2221868"/>
            <a:chExt cx="8694921" cy="1080121"/>
          </a:xfrm>
        </p:grpSpPr>
        <p:sp>
          <p:nvSpPr>
            <p:cNvPr id="9" name="Rechteckige Legende 8"/>
            <p:cNvSpPr/>
            <p:nvPr/>
          </p:nvSpPr>
          <p:spPr>
            <a:xfrm>
              <a:off x="197559" y="2221868"/>
              <a:ext cx="1735092" cy="1022630"/>
            </a:xfrm>
            <a:prstGeom prst="wedgeRectCallout">
              <a:avLst>
                <a:gd name="adj1" fmla="val 113658"/>
                <a:gd name="adj2" fmla="val 3035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rgbClr val="92D05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rgbClr val="002060"/>
                  </a:solidFill>
                  <a:latin typeface="Calibri"/>
                </a:rPr>
                <a:t>Zunehmende Nachfrage nach Entlastung</a:t>
              </a:r>
            </a:p>
          </p:txBody>
        </p:sp>
        <p:sp>
          <p:nvSpPr>
            <p:cNvPr id="15" name="Rechteckige Legende 14"/>
            <p:cNvSpPr/>
            <p:nvPr/>
          </p:nvSpPr>
          <p:spPr>
            <a:xfrm>
              <a:off x="6918780" y="2221868"/>
              <a:ext cx="1973700" cy="1080121"/>
            </a:xfrm>
            <a:prstGeom prst="wedgeRectCallout">
              <a:avLst>
                <a:gd name="adj1" fmla="val -88266"/>
                <a:gd name="adj2" fmla="val -32571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rgbClr val="FFFF0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b="1" dirty="0">
                  <a:solidFill>
                    <a:srgbClr val="002060"/>
                  </a:solidFill>
                  <a:latin typeface="Calibri"/>
                </a:rPr>
                <a:t>weniger Entlastung durch Freiflächen</a:t>
              </a:r>
            </a:p>
          </p:txBody>
        </p:sp>
      </p:grpSp>
      <p:sp>
        <p:nvSpPr>
          <p:cNvPr id="11" name="Rechteckige Legende 10"/>
          <p:cNvSpPr/>
          <p:nvPr/>
        </p:nvSpPr>
        <p:spPr>
          <a:xfrm>
            <a:off x="9118754" y="1340769"/>
            <a:ext cx="1153710" cy="696364"/>
          </a:xfrm>
          <a:prstGeom prst="wedgeRectCallout">
            <a:avLst>
              <a:gd name="adj1" fmla="val -160398"/>
              <a:gd name="adj2" fmla="val 34431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rgbClr val="002060"/>
                </a:solidFill>
                <a:latin typeface="Calibri"/>
              </a:rPr>
              <a:t> Lärm …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5303912" y="4293096"/>
            <a:ext cx="5256584" cy="2088232"/>
            <a:chOff x="3779912" y="4293096"/>
            <a:chExt cx="5256584" cy="2088232"/>
          </a:xfrm>
        </p:grpSpPr>
        <p:sp>
          <p:nvSpPr>
            <p:cNvPr id="16" name="Rechteckige Legende 15"/>
            <p:cNvSpPr/>
            <p:nvPr/>
          </p:nvSpPr>
          <p:spPr>
            <a:xfrm>
              <a:off x="6804248" y="4293096"/>
              <a:ext cx="2232248" cy="756084"/>
            </a:xfrm>
            <a:prstGeom prst="wedgeRectCallout">
              <a:avLst>
                <a:gd name="adj1" fmla="val -57958"/>
                <a:gd name="adj2" fmla="val -97433"/>
              </a:avLst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rgbClr val="002060"/>
                  </a:solidFill>
                  <a:latin typeface="Calibri"/>
                </a:rPr>
                <a:t>Fehlende Umweltgerechtigkeit</a:t>
              </a:r>
            </a:p>
          </p:txBody>
        </p:sp>
        <p:sp>
          <p:nvSpPr>
            <p:cNvPr id="17" name="Rechteckige Legende 16"/>
            <p:cNvSpPr/>
            <p:nvPr/>
          </p:nvSpPr>
          <p:spPr>
            <a:xfrm>
              <a:off x="3779912" y="5625244"/>
              <a:ext cx="1512168" cy="756084"/>
            </a:xfrm>
            <a:prstGeom prst="wedgeRectCallout">
              <a:avLst>
                <a:gd name="adj1" fmla="val -4906"/>
                <a:gd name="adj2" fmla="val -164741"/>
              </a:avLst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rgbClr val="002060"/>
                  </a:solidFill>
                  <a:latin typeface="Calibri"/>
                </a:rPr>
                <a:t>Soziale Segregation</a:t>
              </a: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1703512" y="4077072"/>
            <a:ext cx="3168352" cy="2142238"/>
            <a:chOff x="179512" y="4077072"/>
            <a:chExt cx="3168352" cy="2142238"/>
          </a:xfrm>
        </p:grpSpPr>
        <p:sp>
          <p:nvSpPr>
            <p:cNvPr id="12" name="Rechteckige Legende 11"/>
            <p:cNvSpPr/>
            <p:nvPr/>
          </p:nvSpPr>
          <p:spPr>
            <a:xfrm>
              <a:off x="1644619" y="5301208"/>
              <a:ext cx="1703245" cy="918102"/>
            </a:xfrm>
            <a:prstGeom prst="wedgeRectCallout">
              <a:avLst>
                <a:gd name="adj1" fmla="val 36872"/>
                <a:gd name="adj2" fmla="val -150322"/>
              </a:avLst>
            </a:prstGeom>
            <a:solidFill>
              <a:schemeClr val="bg1"/>
            </a:solidFill>
            <a:ln w="571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rgbClr val="002060"/>
                  </a:solidFill>
                  <a:latin typeface="Calibri"/>
                </a:rPr>
                <a:t>Höhere Gesundheits-kosten</a:t>
              </a:r>
            </a:p>
          </p:txBody>
        </p:sp>
        <p:sp>
          <p:nvSpPr>
            <p:cNvPr id="18" name="Rechteckige Legende 17"/>
            <p:cNvSpPr/>
            <p:nvPr/>
          </p:nvSpPr>
          <p:spPr>
            <a:xfrm>
              <a:off x="179512" y="4077072"/>
              <a:ext cx="1584176" cy="918102"/>
            </a:xfrm>
            <a:prstGeom prst="wedgeRectCallout">
              <a:avLst>
                <a:gd name="adj1" fmla="val 114176"/>
                <a:gd name="adj2" fmla="val -65398"/>
              </a:avLst>
            </a:prstGeom>
            <a:solidFill>
              <a:schemeClr val="bg1"/>
            </a:solidFill>
            <a:ln w="571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rgbClr val="002060"/>
                  </a:solidFill>
                  <a:latin typeface="Calibri"/>
                </a:rPr>
                <a:t>Höhere Anpassungs-kosten</a:t>
              </a: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4007768" y="2996953"/>
            <a:ext cx="4824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prstClr val="white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Soziale, ökologische </a:t>
            </a:r>
          </a:p>
          <a:p>
            <a:pPr algn="ctr"/>
            <a:r>
              <a:rPr lang="de-DE" sz="3200" b="1" dirty="0">
                <a:solidFill>
                  <a:prstClr val="white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Volkswirtschaftliche</a:t>
            </a:r>
            <a:br>
              <a:rPr lang="de-DE" sz="3200" b="1" dirty="0">
                <a:solidFill>
                  <a:prstClr val="white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de-DE" sz="3200" b="1" dirty="0">
                <a:solidFill>
                  <a:prstClr val="white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Risiken</a:t>
            </a:r>
          </a:p>
        </p:txBody>
      </p:sp>
      <p:sp>
        <p:nvSpPr>
          <p:cNvPr id="20" name="Rechteckige Legende 19"/>
          <p:cNvSpPr/>
          <p:nvPr/>
        </p:nvSpPr>
        <p:spPr>
          <a:xfrm>
            <a:off x="7104112" y="5913276"/>
            <a:ext cx="1512168" cy="756084"/>
          </a:xfrm>
          <a:prstGeom prst="wedgeRectCallout">
            <a:avLst>
              <a:gd name="adj1" fmla="val -62226"/>
              <a:gd name="adj2" fmla="val -210094"/>
            </a:avLst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002060"/>
                </a:solidFill>
                <a:latin typeface="Calibri"/>
              </a:rPr>
              <a:t>Natur-entfremdung</a:t>
            </a:r>
          </a:p>
        </p:txBody>
      </p:sp>
      <p:sp>
        <p:nvSpPr>
          <p:cNvPr id="22" name="Rechteckige Legende 21"/>
          <p:cNvSpPr/>
          <p:nvPr/>
        </p:nvSpPr>
        <p:spPr>
          <a:xfrm>
            <a:off x="8760296" y="5382217"/>
            <a:ext cx="1512168" cy="756084"/>
          </a:xfrm>
          <a:prstGeom prst="wedgeRectCallout">
            <a:avLst>
              <a:gd name="adj1" fmla="val -122696"/>
              <a:gd name="adj2" fmla="val -114351"/>
            </a:avLst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002060"/>
                </a:solidFill>
                <a:latin typeface="Calibri"/>
              </a:rPr>
              <a:t>Verlust an Biodiversität 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9516380" y="6525344"/>
            <a:ext cx="10441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prstClr val="white">
                    <a:lumMod val="85000"/>
                  </a:prstClr>
                </a:solidFill>
                <a:latin typeface="Calibri"/>
              </a:rPr>
              <a:t>© Ingo Kowarik</a:t>
            </a:r>
          </a:p>
        </p:txBody>
      </p:sp>
    </p:spTree>
    <p:extLst>
      <p:ext uri="{BB962C8B-B14F-4D97-AF65-F5344CB8AC3E}">
        <p14:creationId xmlns:p14="http://schemas.microsoft.com/office/powerpoint/2010/main" val="274111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r="3814"/>
          <a:stretch/>
        </p:blipFill>
        <p:spPr>
          <a:xfrm>
            <a:off x="1487488" y="-43822"/>
            <a:ext cx="9275682" cy="7001214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1991544" y="1124745"/>
            <a:ext cx="86996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prstClr val="white"/>
                </a:solidFill>
                <a:latin typeface="+mj-lt"/>
                <a:cs typeface="Aharoni" panose="02010803020104030203" pitchFamily="2" charset="-79"/>
              </a:rPr>
              <a:t>	      steigende Bevölkerungsdichte </a:t>
            </a:r>
          </a:p>
          <a:p>
            <a:r>
              <a:rPr lang="de-DE" sz="2800" b="1" dirty="0">
                <a:solidFill>
                  <a:prstClr val="white"/>
                </a:solidFill>
                <a:latin typeface="+mj-lt"/>
                <a:cs typeface="Aharoni" panose="02010803020104030203" pitchFamily="2" charset="-79"/>
              </a:rPr>
              <a:t>              </a:t>
            </a:r>
            <a:r>
              <a:rPr lang="de-DE" sz="2800" b="1" dirty="0">
                <a:solidFill>
                  <a:srgbClr val="FF0000"/>
                </a:solidFill>
                <a:latin typeface="+mj-lt"/>
                <a:cs typeface="Aharoni" panose="02010803020104030203" pitchFamily="2" charset="-79"/>
              </a:rPr>
              <a:t>X</a:t>
            </a:r>
            <a:r>
              <a:rPr lang="de-DE" sz="2800" b="1" dirty="0">
                <a:solidFill>
                  <a:prstClr val="white"/>
                </a:solidFill>
                <a:latin typeface="+mj-lt"/>
                <a:cs typeface="Aharoni" panose="02010803020104030203" pitchFamily="2" charset="-79"/>
              </a:rPr>
              <a:t> weniger Freiflächen </a:t>
            </a:r>
            <a:r>
              <a:rPr lang="de-DE" sz="2800" b="1" dirty="0">
                <a:solidFill>
                  <a:srgbClr val="FF0000"/>
                </a:solidFill>
                <a:latin typeface="+mj-lt"/>
                <a:cs typeface="Aharoni" panose="02010803020104030203" pitchFamily="2" charset="-79"/>
              </a:rPr>
              <a:t>X</a:t>
            </a:r>
            <a:r>
              <a:rPr lang="de-DE" sz="2800" b="1" dirty="0">
                <a:solidFill>
                  <a:prstClr val="white"/>
                </a:solidFill>
                <a:latin typeface="+mj-lt"/>
                <a:cs typeface="Aharoni" panose="02010803020104030203" pitchFamily="2" charset="-79"/>
              </a:rPr>
              <a:t> Klimawandel </a:t>
            </a:r>
            <a:br>
              <a:rPr lang="de-DE" sz="2800" b="1" dirty="0">
                <a:solidFill>
                  <a:prstClr val="white"/>
                </a:solidFill>
                <a:latin typeface="+mj-lt"/>
                <a:cs typeface="Aharoni" panose="02010803020104030203" pitchFamily="2" charset="-79"/>
              </a:rPr>
            </a:br>
            <a:br>
              <a:rPr lang="de-DE" sz="2800" b="1" dirty="0">
                <a:solidFill>
                  <a:prstClr val="white"/>
                </a:solidFill>
                <a:latin typeface="+mj-lt"/>
                <a:cs typeface="Aharoni" panose="02010803020104030203" pitchFamily="2" charset="-79"/>
              </a:rPr>
            </a:br>
            <a:r>
              <a:rPr lang="de-DE" sz="2800" b="1" dirty="0">
                <a:solidFill>
                  <a:prstClr val="white"/>
                </a:solidFill>
                <a:latin typeface="+mj-lt"/>
                <a:cs typeface="Aharoni" panose="02010803020104030203" pitchFamily="2" charset="-79"/>
              </a:rPr>
              <a:t>	   </a:t>
            </a:r>
            <a:r>
              <a:rPr lang="de-DE" sz="2800" b="1" dirty="0">
                <a:solidFill>
                  <a:srgbClr val="FF0000"/>
                </a:solidFill>
                <a:latin typeface="+mj-lt"/>
                <a:cs typeface="Aharoni" panose="02010803020104030203" pitchFamily="2" charset="-79"/>
              </a:rPr>
              <a:t>=</a:t>
            </a:r>
            <a:r>
              <a:rPr lang="de-DE" sz="2800" b="1" dirty="0">
                <a:solidFill>
                  <a:prstClr val="white"/>
                </a:solidFill>
                <a:latin typeface="+mj-lt"/>
                <a:cs typeface="Aharoni" panose="02010803020104030203" pitchFamily="2" charset="-79"/>
              </a:rPr>
              <a:t> Risiken für Lebensqualität in Städten </a:t>
            </a:r>
            <a:br>
              <a:rPr lang="de-DE" sz="2800" b="1" dirty="0">
                <a:solidFill>
                  <a:prstClr val="white"/>
                </a:solidFill>
                <a:latin typeface="+mj-lt"/>
                <a:cs typeface="Aharoni" panose="02010803020104030203" pitchFamily="2" charset="-79"/>
              </a:rPr>
            </a:br>
            <a:endParaRPr lang="de-DE" sz="2800" b="1" dirty="0">
              <a:solidFill>
                <a:prstClr val="white"/>
              </a:solidFill>
              <a:latin typeface="+mj-lt"/>
              <a:cs typeface="Aharoni" panose="02010803020104030203" pitchFamily="2" charset="-79"/>
            </a:endParaRPr>
          </a:p>
          <a:p>
            <a:r>
              <a:rPr lang="de-DE" sz="2800" b="1" dirty="0">
                <a:solidFill>
                  <a:srgbClr val="FF0000"/>
                </a:solidFill>
                <a:latin typeface="+mj-lt"/>
                <a:cs typeface="Aharoni" panose="02010803020104030203" pitchFamily="2" charset="-79"/>
              </a:rPr>
              <a:t>	   =</a:t>
            </a:r>
            <a:r>
              <a:rPr lang="de-DE" sz="2800" b="1" dirty="0">
                <a:solidFill>
                  <a:prstClr val="white"/>
                </a:solidFill>
                <a:latin typeface="+mj-lt"/>
                <a:cs typeface="Aharoni" panose="02010803020104030203" pitchFamily="2" charset="-79"/>
              </a:rPr>
              <a:t> höhere gesellschaftliche Kosten</a:t>
            </a:r>
            <a:r>
              <a:rPr lang="de-DE" sz="2800" b="1" dirty="0">
                <a:solidFill>
                  <a:srgbClr val="FF0000"/>
                </a:solidFill>
                <a:latin typeface="+mj-lt"/>
                <a:cs typeface="Aharoni" panose="02010803020104030203" pitchFamily="2" charset="-79"/>
              </a:rPr>
              <a:t> </a:t>
            </a:r>
            <a:br>
              <a:rPr lang="de-DE" sz="2800" b="1" dirty="0">
                <a:solidFill>
                  <a:prstClr val="white"/>
                </a:solidFill>
                <a:latin typeface="+mj-lt"/>
                <a:cs typeface="Aharoni" panose="02010803020104030203" pitchFamily="2" charset="-79"/>
              </a:rPr>
            </a:br>
            <a:br>
              <a:rPr lang="de-DE" sz="2800" b="1" dirty="0">
                <a:solidFill>
                  <a:prstClr val="white"/>
                </a:solidFill>
                <a:latin typeface="+mj-lt"/>
                <a:cs typeface="Aharoni" panose="02010803020104030203" pitchFamily="2" charset="-79"/>
              </a:rPr>
            </a:br>
            <a:r>
              <a:rPr lang="de-DE" sz="2800" b="1" dirty="0">
                <a:solidFill>
                  <a:prstClr val="white"/>
                </a:solidFill>
                <a:latin typeface="+mj-lt"/>
                <a:cs typeface="Aharoni" panose="02010803020104030203" pitchFamily="2" charset="-79"/>
              </a:rPr>
              <a:t>	  </a:t>
            </a:r>
            <a:r>
              <a:rPr lang="de-DE" sz="2800" b="1" dirty="0">
                <a:solidFill>
                  <a:srgbClr val="FF0000"/>
                </a:solidFill>
                <a:latin typeface="+mj-lt"/>
                <a:cs typeface="Aharoni" panose="02010803020104030203" pitchFamily="2" charset="-79"/>
              </a:rPr>
              <a:t>=&gt;</a:t>
            </a:r>
            <a:r>
              <a:rPr lang="de-DE" sz="2800" b="1" dirty="0">
                <a:solidFill>
                  <a:prstClr val="white"/>
                </a:solidFill>
                <a:latin typeface="+mj-lt"/>
                <a:cs typeface="Aharoni" panose="02010803020104030203" pitchFamily="2" charset="-79"/>
              </a:rPr>
              <a:t> Rolle der Stadtnatur?</a:t>
            </a:r>
            <a:br>
              <a:rPr lang="de-DE" sz="2800" b="1" dirty="0">
                <a:solidFill>
                  <a:prstClr val="white"/>
                </a:solidFill>
                <a:latin typeface="+mj-lt"/>
                <a:cs typeface="Aharoni" panose="02010803020104030203" pitchFamily="2" charset="-79"/>
              </a:rPr>
            </a:br>
            <a:endParaRPr lang="de-DE" sz="2800" b="1" dirty="0">
              <a:solidFill>
                <a:srgbClr val="FF0000"/>
              </a:solidFill>
              <a:latin typeface="+mj-lt"/>
              <a:cs typeface="Aharoni" panose="02010803020104030203" pitchFamily="2" charset="-79"/>
            </a:endParaRPr>
          </a:p>
        </p:txBody>
      </p:sp>
      <p:cxnSp>
        <p:nvCxnSpPr>
          <p:cNvPr id="3" name="Gerade Verbindung mit Pfeil 2"/>
          <p:cNvCxnSpPr/>
          <p:nvPr/>
        </p:nvCxnSpPr>
        <p:spPr>
          <a:xfrm>
            <a:off x="2999656" y="2204864"/>
            <a:ext cx="7416824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407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835852" y="697300"/>
            <a:ext cx="91196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b="1" dirty="0">
                <a:solidFill>
                  <a:srgbClr val="006666"/>
                </a:solidFill>
                <a:latin typeface="+mj-lt"/>
                <a:cs typeface="Arial" panose="020B0604020202020204" pitchFamily="34" charset="0"/>
              </a:rPr>
              <a:t>Stadtnatur </a:t>
            </a:r>
            <a:r>
              <a:rPr lang="de-DE" sz="3600" dirty="0">
                <a:solidFill>
                  <a:srgbClr val="1F497D">
                    <a:lumMod val="75000"/>
                  </a:srgbClr>
                </a:solidFill>
                <a:latin typeface="+mj-lt"/>
                <a:cs typeface="Arial" panose="020B0604020202020204" pitchFamily="34" charset="0"/>
              </a:rPr>
              <a:t>als Teil der Lösung</a:t>
            </a:r>
          </a:p>
          <a:p>
            <a:r>
              <a:rPr lang="de-DE" sz="3600" dirty="0">
                <a:solidFill>
                  <a:srgbClr val="1F497D">
                    <a:lumMod val="75000"/>
                  </a:srgbClr>
                </a:solidFill>
                <a:latin typeface="+mj-lt"/>
                <a:cs typeface="Arial" panose="020B0604020202020204" pitchFamily="34" charset="0"/>
              </a:rPr>
              <a:t>gesellschaftlicher Herausforderungen verstehen</a:t>
            </a:r>
          </a:p>
        </p:txBody>
      </p:sp>
      <p:pic>
        <p:nvPicPr>
          <p:cNvPr id="13" name="Picture 2" descr="TEEB-Logo">
            <a:extLst>
              <a:ext uri="{FF2B5EF4-FFF2-40B4-BE49-F238E27FC236}">
                <a16:creationId xmlns:a16="http://schemas.microsoft.com/office/drawing/2014/main" id="{B9A1924A-03B4-4A89-8AA9-08EE281EEC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981" y="3688427"/>
            <a:ext cx="2715590" cy="273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7D38873B-6A6F-40AC-99FC-D27872441476}"/>
              </a:ext>
            </a:extLst>
          </p:cNvPr>
          <p:cNvSpPr/>
          <p:nvPr/>
        </p:nvSpPr>
        <p:spPr>
          <a:xfrm>
            <a:off x="6715571" y="3021612"/>
            <a:ext cx="561662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>
              <a:solidFill>
                <a:srgbClr val="002060"/>
              </a:solidFill>
              <a:latin typeface="+mj-lt"/>
            </a:endParaRPr>
          </a:p>
          <a:p>
            <a:endParaRPr lang="en-US" sz="2800" b="1" dirty="0">
              <a:solidFill>
                <a:srgbClr val="002060"/>
              </a:solidFill>
              <a:latin typeface="+mj-lt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Der TEEB Ansatz </a:t>
            </a:r>
            <a:br>
              <a:rPr lang="en-US" sz="2800" dirty="0">
                <a:solidFill>
                  <a:srgbClr val="002060"/>
                </a:solidFill>
                <a:latin typeface="+mj-lt"/>
              </a:rPr>
            </a:br>
            <a:r>
              <a:rPr lang="en-US" sz="2000" dirty="0">
                <a:solidFill>
                  <a:srgbClr val="002060"/>
                </a:solidFill>
                <a:latin typeface="+mj-lt"/>
              </a:rPr>
              <a:t>"The Economics of Ecosystems and Biodiversity“</a:t>
            </a:r>
          </a:p>
          <a:p>
            <a:endParaRPr lang="en-US" sz="2000" dirty="0">
              <a:solidFill>
                <a:srgbClr val="002060"/>
              </a:solidFill>
              <a:latin typeface="+mj-lt"/>
            </a:endParaRPr>
          </a:p>
          <a:p>
            <a:br>
              <a:rPr lang="en-US" sz="2500" dirty="0">
                <a:solidFill>
                  <a:srgbClr val="002060"/>
                </a:solidFill>
                <a:latin typeface="+mj-lt"/>
              </a:rPr>
            </a:br>
            <a:r>
              <a:rPr lang="en-US" sz="2500" dirty="0" err="1">
                <a:solidFill>
                  <a:srgbClr val="002060"/>
                </a:solidFill>
                <a:latin typeface="+mj-lt"/>
              </a:rPr>
              <a:t>Ökonomische</a:t>
            </a:r>
            <a:r>
              <a:rPr lang="en-US" sz="25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+mj-lt"/>
              </a:rPr>
              <a:t>Bedeutung</a:t>
            </a:r>
            <a:r>
              <a:rPr lang="en-US" sz="2500" dirty="0">
                <a:solidFill>
                  <a:srgbClr val="002060"/>
                </a:solidFill>
                <a:latin typeface="+mj-lt"/>
              </a:rPr>
              <a:t> von </a:t>
            </a:r>
            <a:r>
              <a:rPr lang="en-US" sz="2500" dirty="0" err="1">
                <a:solidFill>
                  <a:srgbClr val="002060"/>
                </a:solidFill>
                <a:latin typeface="+mj-lt"/>
              </a:rPr>
              <a:t>Naturleistungen</a:t>
            </a:r>
            <a:r>
              <a:rPr lang="en-US" sz="2500" dirty="0">
                <a:solidFill>
                  <a:srgbClr val="002060"/>
                </a:solidFill>
                <a:latin typeface="+mj-lt"/>
              </a:rPr>
              <a:t> (</a:t>
            </a:r>
            <a:r>
              <a:rPr lang="en-US" sz="2500" dirty="0" err="1">
                <a:solidFill>
                  <a:srgbClr val="002060"/>
                </a:solidFill>
                <a:latin typeface="+mj-lt"/>
              </a:rPr>
              <a:t>Ökosystemleistungen</a:t>
            </a:r>
            <a:r>
              <a:rPr lang="en-US" sz="2500" dirty="0">
                <a:solidFill>
                  <a:srgbClr val="002060"/>
                </a:solidFill>
                <a:latin typeface="+mj-lt"/>
              </a:rPr>
              <a:t>)</a:t>
            </a:r>
          </a:p>
          <a:p>
            <a:r>
              <a:rPr lang="en-US" sz="2500" dirty="0" err="1">
                <a:solidFill>
                  <a:srgbClr val="002060"/>
                </a:solidFill>
                <a:latin typeface="+mj-lt"/>
              </a:rPr>
              <a:t>sichtbar</a:t>
            </a:r>
            <a:r>
              <a:rPr lang="en-US" sz="25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+mj-lt"/>
              </a:rPr>
              <a:t>machen</a:t>
            </a:r>
            <a:endParaRPr lang="en-US" sz="2500" dirty="0">
              <a:solidFill>
                <a:srgbClr val="002060"/>
              </a:solidFill>
              <a:latin typeface="+mj-lt"/>
            </a:endParaRPr>
          </a:p>
          <a:p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6138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835852" y="697300"/>
            <a:ext cx="91196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b="1" dirty="0">
                <a:solidFill>
                  <a:srgbClr val="006666"/>
                </a:solidFill>
                <a:latin typeface="+mj-lt"/>
                <a:cs typeface="Arial" panose="020B0604020202020204" pitchFamily="34" charset="0"/>
              </a:rPr>
              <a:t>Stadtnatur </a:t>
            </a:r>
            <a:r>
              <a:rPr lang="de-DE" sz="3600" dirty="0">
                <a:solidFill>
                  <a:srgbClr val="1F497D">
                    <a:lumMod val="75000"/>
                  </a:srgbClr>
                </a:solidFill>
                <a:latin typeface="+mj-lt"/>
                <a:cs typeface="Arial" panose="020B0604020202020204" pitchFamily="34" charset="0"/>
              </a:rPr>
              <a:t>als Teil der Lösung</a:t>
            </a:r>
          </a:p>
          <a:p>
            <a:r>
              <a:rPr lang="de-DE" sz="3600" dirty="0">
                <a:solidFill>
                  <a:srgbClr val="1F497D">
                    <a:lumMod val="75000"/>
                  </a:srgbClr>
                </a:solidFill>
                <a:latin typeface="+mj-lt"/>
                <a:cs typeface="Arial" panose="020B0604020202020204" pitchFamily="34" charset="0"/>
              </a:rPr>
              <a:t>gesellschaftlicher Herausforderungen verstehen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CF2EEC7-B665-44CE-94C6-357670FDF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5" t="15139" r="21719" b="6917"/>
          <a:stretch/>
        </p:blipFill>
        <p:spPr bwMode="auto">
          <a:xfrm>
            <a:off x="4189627" y="2430736"/>
            <a:ext cx="3331570" cy="386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109E6382-27FA-47C2-B745-37073E052098}"/>
              </a:ext>
            </a:extLst>
          </p:cNvPr>
          <p:cNvSpPr/>
          <p:nvPr/>
        </p:nvSpPr>
        <p:spPr>
          <a:xfrm>
            <a:off x="5235197" y="631953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2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Kowarik, Bartz, </a:t>
            </a:r>
            <a:r>
              <a:rPr lang="de-DE" sz="12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Brenck</a:t>
            </a:r>
            <a:r>
              <a:rPr lang="de-DE" sz="12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(Hrsg., 2016)</a:t>
            </a:r>
          </a:p>
        </p:txBody>
      </p:sp>
      <p:pic>
        <p:nvPicPr>
          <p:cNvPr id="11" name="Picture 2" descr="Bild André Künzelmann">
            <a:extLst>
              <a:ext uri="{FF2B5EF4-FFF2-40B4-BE49-F238E27FC236}">
                <a16:creationId xmlns:a16="http://schemas.microsoft.com/office/drawing/2014/main" id="{12CC6F7A-86C8-4960-9B62-EE853F33E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2" t="62724" r="49206" b="6864"/>
          <a:stretch/>
        </p:blipFill>
        <p:spPr bwMode="auto">
          <a:xfrm>
            <a:off x="8362144" y="5449812"/>
            <a:ext cx="333157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BAF75852-3AD6-4CF9-A851-6383B781293D}"/>
              </a:ext>
            </a:extLst>
          </p:cNvPr>
          <p:cNvSpPr/>
          <p:nvPr/>
        </p:nvSpPr>
        <p:spPr>
          <a:xfrm>
            <a:off x="7640380" y="2430736"/>
            <a:ext cx="4451283" cy="3816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Wissensstand zu </a:t>
            </a:r>
            <a:br>
              <a:rPr lang="de-DE" sz="2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</a:br>
            <a:r>
              <a:rPr lang="de-DE" sz="2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urbanen Naturleistungen </a:t>
            </a:r>
            <a:br>
              <a:rPr lang="de-DE" sz="2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</a:br>
            <a:endParaRPr lang="de-DE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16 koordinierende Autorinnen &amp; Autoren, </a:t>
            </a:r>
            <a:br>
              <a:rPr lang="de-DE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</a:br>
            <a:r>
              <a:rPr lang="de-DE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über 50 weitere Autorinnen &amp; Autoren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über 50 Gutachterinnen &amp; Gutachter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Projektbeirat, PAG</a:t>
            </a:r>
            <a:br>
              <a:rPr lang="de-DE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</a:br>
            <a:endParaRPr lang="de-DE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    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  </a:t>
            </a:r>
            <a:endParaRPr lang="de-DE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5D025DC-B0EF-46F1-B0F6-92ACCB5EE48B}"/>
              </a:ext>
            </a:extLst>
          </p:cNvPr>
          <p:cNvSpPr/>
          <p:nvPr/>
        </p:nvSpPr>
        <p:spPr>
          <a:xfrm>
            <a:off x="9401374" y="6303859"/>
            <a:ext cx="21973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prstClr val="white">
                    <a:lumMod val="50000"/>
                  </a:prstClr>
                </a:solidFill>
                <a:latin typeface="+mj-lt"/>
              </a:rPr>
              <a:t>http://www.naturkapitalteeb.de</a:t>
            </a:r>
          </a:p>
        </p:txBody>
      </p:sp>
    </p:spTree>
    <p:extLst>
      <p:ext uri="{BB962C8B-B14F-4D97-AF65-F5344CB8AC3E}">
        <p14:creationId xmlns:p14="http://schemas.microsoft.com/office/powerpoint/2010/main" val="2672934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" t="15784" r="5726" b="12030"/>
          <a:stretch/>
        </p:blipFill>
        <p:spPr bwMode="auto">
          <a:xfrm>
            <a:off x="1322504" y="1361330"/>
            <a:ext cx="8971646" cy="410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2567967" y="6063060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panose="020B0604020202020204" pitchFamily="34" charset="0"/>
              </a:rPr>
              <a:t>grün  –  blau – braun – grau – natürlich </a:t>
            </a:r>
            <a:r>
              <a:rPr lang="de-DE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– wild – gestaltet – historisch –  neuartig  –   privat  –  öffentlich  –   ungeplant  –  geplant  =   </a:t>
            </a:r>
            <a:r>
              <a:rPr lang="de-DE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überall</a:t>
            </a:r>
          </a:p>
        </p:txBody>
      </p:sp>
      <p:sp>
        <p:nvSpPr>
          <p:cNvPr id="7" name="Rechteck 6"/>
          <p:cNvSpPr/>
          <p:nvPr/>
        </p:nvSpPr>
        <p:spPr>
          <a:xfrm>
            <a:off x="1197375" y="403001"/>
            <a:ext cx="9669378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7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Integrativer Ansatz: Es gibt mehrere Stadtnaturen</a:t>
            </a:r>
            <a:endParaRPr lang="de-DE" sz="37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4F35485-E06E-47FB-9B3C-3641CA12B6ED}"/>
              </a:ext>
            </a:extLst>
          </p:cNvPr>
          <p:cNvSpPr/>
          <p:nvPr/>
        </p:nvSpPr>
        <p:spPr>
          <a:xfrm>
            <a:off x="9010954" y="527156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05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Kowarik et al.  (2016)</a:t>
            </a:r>
          </a:p>
        </p:txBody>
      </p:sp>
    </p:spTree>
    <p:extLst>
      <p:ext uri="{BB962C8B-B14F-4D97-AF65-F5344CB8AC3E}">
        <p14:creationId xmlns:p14="http://schemas.microsoft.com/office/powerpoint/2010/main" val="584796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097145" y="692697"/>
            <a:ext cx="6995248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48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Was bringt uns Stadtnatur?</a:t>
            </a:r>
          </a:p>
          <a:p>
            <a:pPr>
              <a:spcBef>
                <a:spcPts val="3600"/>
              </a:spcBef>
              <a:spcAft>
                <a:spcPts val="1200"/>
              </a:spcAft>
              <a:defRPr/>
            </a:pPr>
            <a:br>
              <a:rPr lang="de-DE" sz="24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</a:br>
            <a:endParaRPr lang="de-DE" sz="2400" dirty="0">
              <a:solidFill>
                <a:srgbClr val="00206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645624" y="2151446"/>
            <a:ext cx="2218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besseres </a:t>
            </a:r>
            <a:b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Stadtklima</a:t>
            </a:r>
            <a:endParaRPr lang="en-US" sz="11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935760" y="1863414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bessere </a:t>
            </a:r>
            <a:b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Luft </a:t>
            </a:r>
            <a:endParaRPr lang="en-US" sz="11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392144" y="3663614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Schutz vor</a:t>
            </a:r>
            <a:b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Überschwemmung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231904" y="2637499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weniger </a:t>
            </a:r>
            <a:b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Lärm</a:t>
            </a:r>
            <a:endParaRPr lang="en-US" sz="11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1298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097145" y="692697"/>
            <a:ext cx="6995248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48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Was bringt uns Stadtnatur?</a:t>
            </a:r>
          </a:p>
          <a:p>
            <a:pPr>
              <a:spcBef>
                <a:spcPts val="3600"/>
              </a:spcBef>
              <a:spcAft>
                <a:spcPts val="1200"/>
              </a:spcAft>
              <a:defRPr/>
            </a:pPr>
            <a:br>
              <a:rPr lang="de-DE" sz="24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</a:br>
            <a:endParaRPr lang="de-DE" sz="2400" dirty="0">
              <a:solidFill>
                <a:srgbClr val="00206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645624" y="2151446"/>
            <a:ext cx="2218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besseres </a:t>
            </a:r>
            <a:br>
              <a:rPr lang="de-DE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</a:br>
            <a:r>
              <a:rPr lang="de-DE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Stadtklima</a:t>
            </a:r>
            <a:endParaRPr lang="en-US" sz="1100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935760" y="1863414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bessere</a:t>
            </a:r>
            <a:br>
              <a:rPr lang="de-DE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</a:br>
            <a:r>
              <a:rPr lang="de-DE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Luft </a:t>
            </a:r>
            <a:endParaRPr lang="en-US" sz="1100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392144" y="3663614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Schutz vor</a:t>
            </a:r>
            <a:br>
              <a:rPr lang="de-DE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</a:br>
            <a:r>
              <a:rPr lang="de-DE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Überschwemmung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320136" y="1897669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sozialen</a:t>
            </a:r>
            <a:br>
              <a:rPr lang="de-DE" sz="2400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r>
              <a:rPr lang="de-DE" sz="2400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Zusammenhalt</a:t>
            </a:r>
            <a:endParaRPr lang="en-US" sz="1100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199456" y="4652561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Naturerfahrung</a:t>
            </a:r>
            <a:endParaRPr lang="en-US" sz="1100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758484" y="5496115"/>
            <a:ext cx="2700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attraktive </a:t>
            </a:r>
            <a:br>
              <a:rPr lang="de-DE" sz="2400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r>
              <a:rPr lang="de-DE" sz="2400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Standorte</a:t>
            </a:r>
            <a:endParaRPr lang="en-US" sz="1100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231904" y="2637499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weniger </a:t>
            </a:r>
            <a:br>
              <a:rPr lang="de-DE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</a:br>
            <a:r>
              <a:rPr lang="de-DE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Lärm</a:t>
            </a:r>
            <a:endParaRPr lang="en-US" sz="1100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458784" y="4759985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 sz="240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Erholung</a:t>
            </a:r>
            <a:endParaRPr lang="en-US" sz="2400" dirty="0">
              <a:solidFill>
                <a:srgbClr val="F79646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929879" y="3233478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bessere </a:t>
            </a:r>
            <a:br>
              <a:rPr lang="de-DE" sz="2400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r>
              <a:rPr lang="de-DE" sz="2400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Gesundheit</a:t>
            </a:r>
            <a:endParaRPr lang="en-US" sz="1100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824192" y="5550912"/>
            <a:ext cx="3169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gutes Image …</a:t>
            </a:r>
            <a:endParaRPr lang="en-US" sz="2400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23122FD-8329-473C-81F4-7E761F311D2B}"/>
              </a:ext>
            </a:extLst>
          </p:cNvPr>
          <p:cNvSpPr txBox="1"/>
          <p:nvPr/>
        </p:nvSpPr>
        <p:spPr>
          <a:xfrm>
            <a:off x="3884437" y="4090915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gesunde </a:t>
            </a:r>
            <a:br>
              <a:rPr lang="de-DE" sz="2400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r>
              <a:rPr lang="de-DE" sz="2400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Nahrung</a:t>
            </a:r>
            <a:endParaRPr lang="en-US" sz="1100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7228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3791745" y="2852936"/>
            <a:ext cx="38801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Einige Beispiele …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0440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70A296A-2C8B-4A2E-999A-CA282BB9C8A8}"/>
              </a:ext>
            </a:extLst>
          </p:cNvPr>
          <p:cNvSpPr/>
          <p:nvPr/>
        </p:nvSpPr>
        <p:spPr>
          <a:xfrm>
            <a:off x="726040" y="714303"/>
            <a:ext cx="10632965" cy="237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Urbanisierung als globaler Megatrend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Städte breiten sich aus, immer mehr Menschen wohnen dort:</a:t>
            </a:r>
            <a:br>
              <a:rPr lang="de-DE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Weltweit 55% in 2018, 68% vorhergesagt für 2050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Verlust an Naturflächen, Artenrückgang</a:t>
            </a:r>
            <a:endParaRPr lang="de-DE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64D7A5E-9246-44B5-81EF-D37268B79C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8" t="18500" r="1146" b="48908"/>
          <a:stretch/>
        </p:blipFill>
        <p:spPr>
          <a:xfrm>
            <a:off x="0" y="4355342"/>
            <a:ext cx="9232053" cy="233505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C934C73-4239-43D1-A650-934F1BD00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"/>
          <a:stretch/>
        </p:blipFill>
        <p:spPr>
          <a:xfrm>
            <a:off x="9295028" y="4350204"/>
            <a:ext cx="2897387" cy="233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51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038724" y="334398"/>
            <a:ext cx="7513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36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Multifunktionale Ökosystemleistungen </a:t>
            </a:r>
            <a:endParaRPr lang="de-DE" sz="2000" dirty="0">
              <a:solidFill>
                <a:srgbClr val="002060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7" t="47562" r="35227" b="17924"/>
          <a:stretch/>
        </p:blipFill>
        <p:spPr bwMode="auto">
          <a:xfrm>
            <a:off x="2038724" y="1772817"/>
            <a:ext cx="5281412" cy="283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bgerundete rechteckige Legende 1"/>
          <p:cNvSpPr/>
          <p:nvPr/>
        </p:nvSpPr>
        <p:spPr>
          <a:xfrm>
            <a:off x="4246442" y="997145"/>
            <a:ext cx="1602080" cy="861038"/>
          </a:xfrm>
          <a:prstGeom prst="wedgeRoundRectCallout">
            <a:avLst>
              <a:gd name="adj1" fmla="val -29801"/>
              <a:gd name="adj2" fmla="val 155203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Abkühlung Umgebung </a:t>
            </a:r>
            <a:br>
              <a:rPr lang="de-DE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</a:br>
            <a:r>
              <a:rPr lang="de-DE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3-4 °C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5" name="Abgerundete rechteckige Legende 4"/>
          <p:cNvSpPr/>
          <p:nvPr/>
        </p:nvSpPr>
        <p:spPr>
          <a:xfrm>
            <a:off x="7536160" y="2535092"/>
            <a:ext cx="1872208" cy="861038"/>
          </a:xfrm>
          <a:prstGeom prst="wedgeRoundRectCallout">
            <a:avLst>
              <a:gd name="adj1" fmla="val -107281"/>
              <a:gd name="adj2" fmla="val -7120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Ca. 5-10% weniger Feinstaub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7" name="Abgerundete rechteckige Legende 6"/>
          <p:cNvSpPr/>
          <p:nvPr/>
        </p:nvSpPr>
        <p:spPr>
          <a:xfrm>
            <a:off x="2968054" y="3566691"/>
            <a:ext cx="2191842" cy="902703"/>
          </a:xfrm>
          <a:prstGeom prst="wedgeRoundRectCallout">
            <a:avLst>
              <a:gd name="adj1" fmla="val -53337"/>
              <a:gd name="adj2" fmla="val -124451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„grüner Blick“ </a:t>
            </a:r>
            <a:br>
              <a:rPr lang="de-DE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</a:br>
            <a:r>
              <a:rPr lang="de-DE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reduziert Stress, fördert Gesundung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8" name="Abgerundete rechteckige Legende 7"/>
          <p:cNvSpPr/>
          <p:nvPr/>
        </p:nvSpPr>
        <p:spPr>
          <a:xfrm>
            <a:off x="5519936" y="4725145"/>
            <a:ext cx="2520280" cy="934575"/>
          </a:xfrm>
          <a:prstGeom prst="wedgeRoundRectCallout">
            <a:avLst>
              <a:gd name="adj1" fmla="val -37841"/>
              <a:gd name="adj2" fmla="val -120170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Kontakt zu Stadtnatur fördert Gesundheit u. soziale Interaktionen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9" name="Abgerundete rechteckige Legende 8"/>
          <p:cNvSpPr/>
          <p:nvPr/>
        </p:nvSpPr>
        <p:spPr>
          <a:xfrm>
            <a:off x="6600056" y="1342297"/>
            <a:ext cx="2160240" cy="861038"/>
          </a:xfrm>
          <a:prstGeom prst="wedgeRoundRectCallout">
            <a:avLst>
              <a:gd name="adj1" fmla="val -106953"/>
              <a:gd name="adj2" fmla="val 98564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Direkte &amp; indirekte Lärmminderung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10" name="Abgerundete rechteckige Legende 9"/>
          <p:cNvSpPr/>
          <p:nvPr/>
        </p:nvSpPr>
        <p:spPr>
          <a:xfrm>
            <a:off x="1987486" y="5013176"/>
            <a:ext cx="2160240" cy="861038"/>
          </a:xfrm>
          <a:prstGeom prst="wedgeRoundRectCallout">
            <a:avLst>
              <a:gd name="adj1" fmla="val -34995"/>
              <a:gd name="adj2" fmla="val -264278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Grüne Dächer &amp; Höfe sparen Geld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11" name="Abgerundete rechteckige Legende 10"/>
          <p:cNvSpPr/>
          <p:nvPr/>
        </p:nvSpPr>
        <p:spPr>
          <a:xfrm>
            <a:off x="7644172" y="3605480"/>
            <a:ext cx="2052228" cy="897130"/>
          </a:xfrm>
          <a:prstGeom prst="wedgeRoundRectCallout">
            <a:avLst>
              <a:gd name="adj1" fmla="val -121590"/>
              <a:gd name="adj2" fmla="val -60476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Zurückhalten, Reinigen von Niederschlägen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12" name="Abgerundete rechteckige Legende 11"/>
          <p:cNvSpPr/>
          <p:nvPr/>
        </p:nvSpPr>
        <p:spPr>
          <a:xfrm>
            <a:off x="7968209" y="5743876"/>
            <a:ext cx="2570237" cy="772376"/>
          </a:xfrm>
          <a:prstGeom prst="wedgeRoundRectCallout">
            <a:avLst>
              <a:gd name="adj1" fmla="val -51824"/>
              <a:gd name="adj2" fmla="val -89594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z.B. Kinder mit ADHS: </a:t>
            </a:r>
            <a:br>
              <a:rPr lang="de-DE" sz="1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</a:br>
            <a:r>
              <a:rPr lang="de-DE" sz="1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20 min. im Park =&gt; etwa gleiche Wirkung wie Medikamente</a:t>
            </a:r>
            <a:endParaRPr lang="en-US" sz="14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7876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" t="8838" r="2056" b="9877"/>
          <a:stretch/>
        </p:blipFill>
        <p:spPr bwMode="auto">
          <a:xfrm>
            <a:off x="1847529" y="620688"/>
            <a:ext cx="8467099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bgerundete rechteckige Legende 3"/>
          <p:cNvSpPr/>
          <p:nvPr/>
        </p:nvSpPr>
        <p:spPr>
          <a:xfrm>
            <a:off x="1772292" y="5013176"/>
            <a:ext cx="2375434" cy="1224136"/>
          </a:xfrm>
          <a:prstGeom prst="wedgeRoundRectCallout">
            <a:avLst>
              <a:gd name="adj1" fmla="val 145607"/>
              <a:gd name="adj2" fmla="val -175780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Grüne Dächer &amp; Höfe spielen mehr Geld ein als sie kosten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575720" y="323364"/>
            <a:ext cx="6988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prstClr val="white">
                    <a:lumMod val="50000"/>
                  </a:prstClr>
                </a:solidFill>
                <a:latin typeface="Calibri"/>
              </a:rPr>
              <a:t>Bewertung  Begrünungsszenarien Wohnsiedlung Aachen (BMVBS 2013)</a:t>
            </a:r>
            <a:endParaRPr lang="en-US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295800" y="5085185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prstClr val="black"/>
                </a:solidFill>
                <a:latin typeface="Calibri"/>
              </a:rPr>
              <a:t>Geringere Kosten für Infrastruktur / Niederschlagswasser-gebühren / Energie &amp; weitere Zusatznutzen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618646" y="4653136"/>
            <a:ext cx="37978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solidFill>
                  <a:prstClr val="black"/>
                </a:solidFill>
                <a:latin typeface="Calibri"/>
              </a:rPr>
              <a:t>Norra</a:t>
            </a:r>
            <a:r>
              <a:rPr lang="en-US" sz="1100" dirty="0">
                <a:solidFill>
                  <a:prstClr val="black"/>
                </a:solidFill>
                <a:latin typeface="Calibri"/>
              </a:rPr>
              <a:t> et al. in: </a:t>
            </a:r>
            <a:r>
              <a:rPr lang="en-US" sz="1100" dirty="0" err="1">
                <a:solidFill>
                  <a:prstClr val="black"/>
                </a:solidFill>
                <a:latin typeface="Calibri"/>
              </a:rPr>
              <a:t>Naturkapital</a:t>
            </a:r>
            <a:r>
              <a:rPr lang="en-US" sz="1100" dirty="0">
                <a:solidFill>
                  <a:prstClr val="black"/>
                </a:solidFill>
                <a:latin typeface="Calibri"/>
              </a:rPr>
              <a:t> Deutschland – TEEB DE 2016,  S. 91</a:t>
            </a:r>
            <a:endParaRPr lang="de-DE" sz="11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7185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2" t="11528" r="21406" b="6389"/>
          <a:stretch/>
        </p:blipFill>
        <p:spPr bwMode="auto">
          <a:xfrm>
            <a:off x="3035660" y="1083925"/>
            <a:ext cx="6608360" cy="543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06522" y="334398"/>
            <a:ext cx="9656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2">
                    <a:lumMod val="75000"/>
                  </a:schemeClr>
                </a:solidFill>
                <a:latin typeface="Calibri"/>
                <a:cs typeface="Arial" charset="0"/>
              </a:rPr>
              <a:t>Grüne Dächer erhöhen Photovoltaik-Leistung</a:t>
            </a:r>
          </a:p>
        </p:txBody>
      </p:sp>
      <p:sp>
        <p:nvSpPr>
          <p:cNvPr id="4" name="Rechteck 3"/>
          <p:cNvSpPr/>
          <p:nvPr/>
        </p:nvSpPr>
        <p:spPr>
          <a:xfrm>
            <a:off x="5024239" y="4941168"/>
            <a:ext cx="4392488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5804289" y="4802456"/>
            <a:ext cx="5106865" cy="1721145"/>
            <a:chOff x="4028572" y="4961706"/>
            <a:chExt cx="4711533" cy="1563638"/>
          </a:xfrm>
        </p:grpSpPr>
        <p:pic>
          <p:nvPicPr>
            <p:cNvPr id="7" name="Picture 2" descr="E:\Eigene Bilder\Nutzung\Parks\Berlin\IGA 2017\DSC0168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63" b="6250"/>
            <a:stretch/>
          </p:blipFill>
          <p:spPr bwMode="auto">
            <a:xfrm>
              <a:off x="4028572" y="4961706"/>
              <a:ext cx="3603768" cy="1554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>
              <a:off x="7668344" y="6217567"/>
              <a:ext cx="10717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prstClr val="black"/>
                  </a:solidFill>
                  <a:latin typeface="Calibri"/>
                  <a:cs typeface="Arial" charset="0"/>
                </a:rPr>
                <a:t>IGA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188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847528" y="2060848"/>
            <a:ext cx="9865096" cy="27370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308902"/>
            <a:ext cx="3307074" cy="208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592" y="2348880"/>
            <a:ext cx="2694267" cy="204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Eigene Bilder\Nutzung\Gärten\Obstsiedlu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265" y="2346216"/>
            <a:ext cx="2996787" cy="204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919536" y="4365105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prstClr val="black"/>
                </a:solidFill>
                <a:latin typeface="Calibri"/>
              </a:rPr>
              <a:t>Hannover: Internationale Stadtteilgärten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303912" y="4386591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prstClr val="black"/>
                </a:solidFill>
                <a:latin typeface="Calibri"/>
              </a:rPr>
              <a:t>Essbare Stadt Andernach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112224" y="4365105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prstClr val="black"/>
                </a:solidFill>
                <a:latin typeface="Calibri"/>
              </a:rPr>
              <a:t>Überall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Abgerundete rechteckige Legende 8"/>
          <p:cNvSpPr/>
          <p:nvPr/>
        </p:nvSpPr>
        <p:spPr>
          <a:xfrm>
            <a:off x="7177794" y="1269922"/>
            <a:ext cx="2878647" cy="646911"/>
          </a:xfrm>
          <a:prstGeom prst="wedgeRoundRectCallout">
            <a:avLst>
              <a:gd name="adj1" fmla="val 11345"/>
              <a:gd name="adj2" fmla="val 96308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Selbstversorgung Obst &amp; Gemüse in NRW ca. 50%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10" name="Abgerundete rechteckige Legende 9"/>
          <p:cNvSpPr/>
          <p:nvPr/>
        </p:nvSpPr>
        <p:spPr>
          <a:xfrm>
            <a:off x="2783633" y="4942330"/>
            <a:ext cx="2289643" cy="646911"/>
          </a:xfrm>
          <a:prstGeom prst="wedgeRoundRectCallout">
            <a:avLst>
              <a:gd name="adj1" fmla="val 44323"/>
              <a:gd name="adj2" fmla="val -111004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Bewusstsein für gesunde Ernährung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11" name="Abgerundete rechteckige Legende 10"/>
          <p:cNvSpPr/>
          <p:nvPr/>
        </p:nvSpPr>
        <p:spPr>
          <a:xfrm>
            <a:off x="2280736" y="946833"/>
            <a:ext cx="2770468" cy="861038"/>
          </a:xfrm>
          <a:prstGeom prst="wedgeRoundRectCallout">
            <a:avLst>
              <a:gd name="adj1" fmla="val 43030"/>
              <a:gd name="adj2" fmla="val 95660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Teilhabe und Begegnung unterschiedlicher Kulturen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12" name="Abgerundete rechteckige Legende 11"/>
          <p:cNvSpPr/>
          <p:nvPr/>
        </p:nvSpPr>
        <p:spPr>
          <a:xfrm>
            <a:off x="7512982" y="5085185"/>
            <a:ext cx="3047515" cy="646911"/>
          </a:xfrm>
          <a:prstGeom prst="wedgeRoundRectCallout">
            <a:avLst>
              <a:gd name="adj1" fmla="val 30113"/>
              <a:gd name="adj2" fmla="val -141513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Zusammenhang zwischen Produktion &amp; Biodiversität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14" name="Abgerundete rechteckige Legende 13"/>
          <p:cNvSpPr/>
          <p:nvPr/>
        </p:nvSpPr>
        <p:spPr>
          <a:xfrm>
            <a:off x="4958486" y="5733257"/>
            <a:ext cx="2289643" cy="607249"/>
          </a:xfrm>
          <a:prstGeom prst="wedgeRoundRectCallout">
            <a:avLst>
              <a:gd name="adj1" fmla="val 25020"/>
              <a:gd name="adj2" fmla="val -216708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Geringere Unterhaltungskosten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775520" y="116633"/>
            <a:ext cx="49807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36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Altes und neues Gärtnern</a:t>
            </a:r>
            <a:endParaRPr lang="de-DE" sz="2000" dirty="0">
              <a:solidFill>
                <a:srgbClr val="00206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1954306" y="4111188"/>
            <a:ext cx="97334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>
                <a:solidFill>
                  <a:prstClr val="white"/>
                </a:solidFill>
                <a:latin typeface="Calibri"/>
              </a:rPr>
              <a:t>Foto</a:t>
            </a:r>
            <a:r>
              <a:rPr lang="en-US" sz="1050" dirty="0">
                <a:solidFill>
                  <a:prstClr val="white"/>
                </a:solidFill>
                <a:latin typeface="Calibri"/>
              </a:rPr>
              <a:t>: C. </a:t>
            </a:r>
            <a:r>
              <a:rPr lang="en-US" sz="1050" dirty="0" err="1">
                <a:solidFill>
                  <a:prstClr val="white"/>
                </a:solidFill>
                <a:latin typeface="Calibri"/>
              </a:rPr>
              <a:t>Suhan</a:t>
            </a:r>
            <a:endParaRPr lang="de-DE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5410690" y="4077072"/>
            <a:ext cx="202811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>
                <a:solidFill>
                  <a:prstClr val="white"/>
                </a:solidFill>
                <a:latin typeface="Calibri"/>
              </a:rPr>
              <a:t>Foto</a:t>
            </a:r>
            <a:r>
              <a:rPr lang="en-US" sz="105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1050" dirty="0" err="1">
                <a:solidFill>
                  <a:prstClr val="white"/>
                </a:solidFill>
                <a:latin typeface="Calibri"/>
              </a:rPr>
              <a:t>Stadtverwaltung</a:t>
            </a:r>
            <a:r>
              <a:rPr lang="en-US" sz="105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050" dirty="0" err="1">
                <a:solidFill>
                  <a:prstClr val="white"/>
                </a:solidFill>
                <a:latin typeface="Calibri"/>
              </a:rPr>
              <a:t>Andernach</a:t>
            </a:r>
            <a:endParaRPr lang="de-DE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8184233" y="4111188"/>
            <a:ext cx="103586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>
                <a:solidFill>
                  <a:prstClr val="white"/>
                </a:solidFill>
                <a:latin typeface="Calibri"/>
              </a:rPr>
              <a:t>Foto</a:t>
            </a:r>
            <a:r>
              <a:rPr lang="en-US" sz="1050" dirty="0">
                <a:solidFill>
                  <a:prstClr val="white"/>
                </a:solidFill>
                <a:latin typeface="Calibri"/>
              </a:rPr>
              <a:t>: I. Kowarik</a:t>
            </a:r>
            <a:endParaRPr lang="de-DE" sz="105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7108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2135560" y="2420888"/>
            <a:ext cx="8712968" cy="28083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775520" y="116633"/>
            <a:ext cx="5684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36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Grüne Lernorte machen stark</a:t>
            </a:r>
            <a:endParaRPr lang="de-DE" sz="2000" dirty="0">
              <a:solidFill>
                <a:srgbClr val="00206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178766" y="4896790"/>
            <a:ext cx="2693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prstClr val="black"/>
                </a:solidFill>
                <a:latin typeface="Calibri"/>
              </a:rPr>
              <a:t>Naturerfahrungsraum Spandau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6" b="3389"/>
          <a:stretch/>
        </p:blipFill>
        <p:spPr bwMode="auto">
          <a:xfrm>
            <a:off x="4957024" y="2630814"/>
            <a:ext cx="1931065" cy="22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/>
        </p:nvSpPr>
        <p:spPr>
          <a:xfrm>
            <a:off x="4799857" y="4869161"/>
            <a:ext cx="18653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prstClr val="black"/>
                </a:solidFill>
                <a:latin typeface="Calibri"/>
              </a:rPr>
              <a:t>Waldschule Zehlendorf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E:\Eigene Bilder\Veg\Brache\Stadtbrachen zum Text Ko\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t="10439" r="29849" b="9961"/>
          <a:stretch/>
        </p:blipFill>
        <p:spPr bwMode="auto">
          <a:xfrm>
            <a:off x="7110526" y="2662036"/>
            <a:ext cx="2945915" cy="226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/>
          <p:cNvSpPr/>
          <p:nvPr/>
        </p:nvSpPr>
        <p:spPr>
          <a:xfrm>
            <a:off x="8307116" y="4868389"/>
            <a:ext cx="18213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prstClr val="black"/>
                </a:solidFill>
                <a:latin typeface="Calibri"/>
              </a:rPr>
              <a:t>Urbane Wildnis  Berlin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Abgerundete rechteckige Legende 15"/>
          <p:cNvSpPr/>
          <p:nvPr/>
        </p:nvSpPr>
        <p:spPr>
          <a:xfrm>
            <a:off x="6171983" y="5517232"/>
            <a:ext cx="1720243" cy="486034"/>
          </a:xfrm>
          <a:prstGeom prst="wedgeRoundRectCallout">
            <a:avLst>
              <a:gd name="adj1" fmla="val 39694"/>
              <a:gd name="adj2" fmla="val -132589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Umweltbildung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17" name="Abgerundete rechteckige Legende 16"/>
          <p:cNvSpPr/>
          <p:nvPr/>
        </p:nvSpPr>
        <p:spPr>
          <a:xfrm>
            <a:off x="2209242" y="1484013"/>
            <a:ext cx="2950655" cy="646911"/>
          </a:xfrm>
          <a:prstGeom prst="wedgeRoundRectCallout">
            <a:avLst>
              <a:gd name="adj1" fmla="val 12378"/>
              <a:gd name="adj2" fmla="val 103376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Gesunde Entwicklung von Kindern &amp; Jugendlichen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18" name="Abgerundete rechteckige Legende 17"/>
          <p:cNvSpPr/>
          <p:nvPr/>
        </p:nvSpPr>
        <p:spPr>
          <a:xfrm>
            <a:off x="5852290" y="1577768"/>
            <a:ext cx="2619975" cy="588101"/>
          </a:xfrm>
          <a:prstGeom prst="wedgeRoundRectCallout">
            <a:avLst>
              <a:gd name="adj1" fmla="val 293"/>
              <a:gd name="adj2" fmla="val 133935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Kreativität, Eigenverantwortung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7104113" y="4653136"/>
            <a:ext cx="103586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>
                <a:solidFill>
                  <a:prstClr val="white"/>
                </a:solidFill>
                <a:latin typeface="Calibri"/>
              </a:rPr>
              <a:t>Foto</a:t>
            </a:r>
            <a:r>
              <a:rPr lang="en-US" sz="1050" dirty="0">
                <a:solidFill>
                  <a:prstClr val="white"/>
                </a:solidFill>
                <a:latin typeface="Calibri"/>
              </a:rPr>
              <a:t>: I. Kowarik</a:t>
            </a:r>
            <a:endParaRPr lang="de-DE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4871865" y="4653136"/>
            <a:ext cx="176202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>
                <a:solidFill>
                  <a:prstClr val="white"/>
                </a:solidFill>
                <a:latin typeface="Calibri"/>
              </a:rPr>
              <a:t>Foto</a:t>
            </a:r>
            <a:r>
              <a:rPr lang="en-US" sz="105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1050" dirty="0" err="1">
                <a:solidFill>
                  <a:prstClr val="white"/>
                </a:solidFill>
                <a:latin typeface="Calibri"/>
              </a:rPr>
              <a:t>Waldschule</a:t>
            </a:r>
            <a:r>
              <a:rPr lang="en-US" sz="105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050" dirty="0" err="1">
                <a:solidFill>
                  <a:prstClr val="white"/>
                </a:solidFill>
                <a:latin typeface="Calibri"/>
              </a:rPr>
              <a:t>Zehlendorf</a:t>
            </a:r>
            <a:endParaRPr lang="de-DE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2207569" y="4653136"/>
            <a:ext cx="120898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>
                <a:solidFill>
                  <a:prstClr val="white"/>
                </a:solidFill>
                <a:latin typeface="Calibri"/>
              </a:rPr>
              <a:t>Foto</a:t>
            </a:r>
            <a:r>
              <a:rPr lang="en-US" sz="1050" dirty="0">
                <a:solidFill>
                  <a:prstClr val="white"/>
                </a:solidFill>
                <a:latin typeface="Calibri"/>
              </a:rPr>
              <a:t>: Bettina Marx</a:t>
            </a:r>
            <a:endParaRPr lang="de-DE" sz="105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2" descr="http://www.stiftung-naturschutz.de/fileadmin/img/bilder/05_Unsere_Projekte/04_NER/Eroeffnung_Spieroweg/Naturerfahrungsraum_Spieroweg__1_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r="12273" b="5439"/>
          <a:stretch/>
        </p:blipFill>
        <p:spPr bwMode="auto">
          <a:xfrm>
            <a:off x="2209242" y="2636912"/>
            <a:ext cx="2662623" cy="225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/>
          <p:cNvSpPr/>
          <p:nvPr/>
        </p:nvSpPr>
        <p:spPr>
          <a:xfrm>
            <a:off x="2135561" y="4653136"/>
            <a:ext cx="197041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>
                <a:solidFill>
                  <a:prstClr val="white"/>
                </a:solidFill>
                <a:latin typeface="Calibri"/>
              </a:rPr>
              <a:t>Foto</a:t>
            </a:r>
            <a:r>
              <a:rPr lang="en-US" sz="105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1050" dirty="0" err="1">
                <a:solidFill>
                  <a:prstClr val="white"/>
                </a:solidFill>
                <a:latin typeface="Calibri"/>
              </a:rPr>
              <a:t>Stiftung</a:t>
            </a:r>
            <a:r>
              <a:rPr lang="en-US" sz="105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050" dirty="0" err="1">
                <a:solidFill>
                  <a:prstClr val="white"/>
                </a:solidFill>
                <a:latin typeface="Calibri"/>
              </a:rPr>
              <a:t>Naturschutz</a:t>
            </a:r>
            <a:r>
              <a:rPr lang="en-US" sz="1050" dirty="0">
                <a:solidFill>
                  <a:prstClr val="white"/>
                </a:solidFill>
                <a:latin typeface="Calibri"/>
              </a:rPr>
              <a:t> Berlin</a:t>
            </a:r>
            <a:endParaRPr lang="de-DE" sz="105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6890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CDE8627-B65B-4536-ACD0-A88775376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88" t="33783" r="17795" b="13334"/>
          <a:stretch/>
        </p:blipFill>
        <p:spPr>
          <a:xfrm>
            <a:off x="887145" y="3247988"/>
            <a:ext cx="6198458" cy="299733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6538D39-3535-4FF0-967F-5C166EB27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33" t="25993" r="39200" b="22696"/>
          <a:stretch/>
        </p:blipFill>
        <p:spPr>
          <a:xfrm>
            <a:off x="6829186" y="3184985"/>
            <a:ext cx="4714876" cy="306713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5967ED3-D50D-461A-87EC-F40B075ACF1F}"/>
              </a:ext>
            </a:extLst>
          </p:cNvPr>
          <p:cNvSpPr txBox="1"/>
          <p:nvPr/>
        </p:nvSpPr>
        <p:spPr>
          <a:xfrm>
            <a:off x="1252887" y="200349"/>
            <a:ext cx="11203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Positive Effekte von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Gärtnern auf Gesundheit und Wohlbefinden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Grün in der Nachbarschaft auf soziale Kohärenz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Aufwachsen auf dem Land auf emotionale Fähigkeiten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r>
              <a:rPr lang="de-DE" sz="2400" dirty="0"/>
              <a:t>Naturerfahrung in der Kindheit wirkt sich auf späteres Engagement für die Umwelt aus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D3AFB09-9106-42C1-8ACD-DCF19E4076F5}"/>
              </a:ext>
            </a:extLst>
          </p:cNvPr>
          <p:cNvSpPr txBox="1"/>
          <p:nvPr/>
        </p:nvSpPr>
        <p:spPr>
          <a:xfrm>
            <a:off x="9996753" y="6349432"/>
            <a:ext cx="3017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Soga</a:t>
            </a:r>
            <a:r>
              <a:rPr lang="de-DE" dirty="0"/>
              <a:t> &amp; Gaston 2016</a:t>
            </a:r>
          </a:p>
        </p:txBody>
      </p:sp>
    </p:spTree>
    <p:extLst>
      <p:ext uri="{BB962C8B-B14F-4D97-AF65-F5344CB8AC3E}">
        <p14:creationId xmlns:p14="http://schemas.microsoft.com/office/powerpoint/2010/main" val="3410546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1775521" y="516249"/>
            <a:ext cx="70192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3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Reicht „grün“ oder bringt </a:t>
            </a:r>
            <a:br>
              <a:rPr lang="de-DE" sz="3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</a:br>
            <a:r>
              <a:rPr lang="de-DE" sz="3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biologische Vielfalt zusätzlichen Nutzen? </a:t>
            </a:r>
          </a:p>
        </p:txBody>
      </p:sp>
      <p:pic>
        <p:nvPicPr>
          <p:cNvPr id="10" name="Picture 2" descr="DSC00043">
            <a:extLst>
              <a:ext uri="{FF2B5EF4-FFF2-40B4-BE49-F238E27FC236}">
                <a16:creationId xmlns:a16="http://schemas.microsoft.com/office/drawing/2014/main" id="{5159CCEF-0D01-49B3-A79A-79F4E7BC7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2" t="26795" r="11158" b="37460"/>
          <a:stretch/>
        </p:blipFill>
        <p:spPr bwMode="auto">
          <a:xfrm>
            <a:off x="6340874" y="2157570"/>
            <a:ext cx="4839084" cy="278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04F60E5-B6CA-4898-91E9-25765D8634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0" t="24183" r="7301" b="20600"/>
          <a:stretch/>
        </p:blipFill>
        <p:spPr>
          <a:xfrm>
            <a:off x="1830313" y="2157570"/>
            <a:ext cx="4394423" cy="278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35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E8604AE-B775-4AC8-835C-7D71D6A3DB73}"/>
              </a:ext>
            </a:extLst>
          </p:cNvPr>
          <p:cNvSpPr/>
          <p:nvPr/>
        </p:nvSpPr>
        <p:spPr>
          <a:xfrm>
            <a:off x="1364817" y="731739"/>
            <a:ext cx="11801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36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Biodiversität verstärkt viele Ökosystemleistungen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56133E4-9F8A-4F3A-A0B3-066D1CB3F3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 t="26052" r="23177" b="27165"/>
          <a:stretch/>
        </p:blipFill>
        <p:spPr bwMode="auto">
          <a:xfrm>
            <a:off x="1122706" y="3272319"/>
            <a:ext cx="5114910" cy="267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046D5F0-226F-4F3A-B03E-442DECF0C2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2" t="18793" r="31515" b="30098"/>
          <a:stretch/>
        </p:blipFill>
        <p:spPr bwMode="auto">
          <a:xfrm>
            <a:off x="7135402" y="1783941"/>
            <a:ext cx="4731086" cy="41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2AAED05-B5E4-421C-AE1D-5CD62C7E6458}"/>
              </a:ext>
            </a:extLst>
          </p:cNvPr>
          <p:cNvSpPr/>
          <p:nvPr/>
        </p:nvSpPr>
        <p:spPr>
          <a:xfrm flipH="1">
            <a:off x="9048328" y="6351710"/>
            <a:ext cx="39057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Schwarz et al. 2017, Ecosys. Serv.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757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5" t="22654" r="16469"/>
          <a:stretch/>
        </p:blipFill>
        <p:spPr bwMode="auto">
          <a:xfrm>
            <a:off x="2695498" y="2550660"/>
            <a:ext cx="5976664" cy="3813475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6" t="11038" r="5887" b="57344"/>
          <a:stretch/>
        </p:blipFill>
        <p:spPr bwMode="auto">
          <a:xfrm>
            <a:off x="11506824" y="6002664"/>
            <a:ext cx="582750" cy="72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865112" y="703637"/>
            <a:ext cx="104617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36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Stadtmenschen bevorzugen höhere biologische Vielfalt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956774" y="6278413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Fischer et al. 2018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E21855D-2317-4F0E-8CAB-F5A87A7BF599}"/>
              </a:ext>
            </a:extLst>
          </p:cNvPr>
          <p:cNvGrpSpPr/>
          <p:nvPr/>
        </p:nvGrpSpPr>
        <p:grpSpPr>
          <a:xfrm>
            <a:off x="6303854" y="2035117"/>
            <a:ext cx="2720391" cy="2625110"/>
            <a:chOff x="8594332" y="-102424"/>
            <a:chExt cx="2894021" cy="3687935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8D8A65DF-9C03-446B-BE5A-4BEC30867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512" t="17450" r="15744" b="39500"/>
            <a:stretch/>
          </p:blipFill>
          <p:spPr>
            <a:xfrm>
              <a:off x="8594332" y="633930"/>
              <a:ext cx="2894021" cy="2951581"/>
            </a:xfrm>
            <a:prstGeom prst="rect">
              <a:avLst/>
            </a:prstGeom>
          </p:spPr>
        </p:pic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CDF52915-A243-418D-ACFA-D95443131BC1}"/>
                </a:ext>
              </a:extLst>
            </p:cNvPr>
            <p:cNvGrpSpPr/>
            <p:nvPr/>
          </p:nvGrpSpPr>
          <p:grpSpPr>
            <a:xfrm>
              <a:off x="9741744" y="-102424"/>
              <a:ext cx="1728192" cy="3198282"/>
              <a:chOff x="9741744" y="-102424"/>
              <a:chExt cx="1728192" cy="3198282"/>
            </a:xfrm>
          </p:grpSpPr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FF3A35E9-BC98-4DEE-BE2A-BAC68BF0ADF7}"/>
                  </a:ext>
                </a:extLst>
              </p:cNvPr>
              <p:cNvGrpSpPr/>
              <p:nvPr/>
            </p:nvGrpSpPr>
            <p:grpSpPr>
              <a:xfrm>
                <a:off x="9741744" y="762796"/>
                <a:ext cx="1728192" cy="2333062"/>
                <a:chOff x="8976320" y="2478493"/>
                <a:chExt cx="1728192" cy="2333062"/>
              </a:xfrm>
            </p:grpSpPr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2ADFC0C9-321D-4599-9D9E-A9A33580C152}"/>
                    </a:ext>
                  </a:extLst>
                </p:cNvPr>
                <p:cNvSpPr/>
                <p:nvPr/>
              </p:nvSpPr>
              <p:spPr>
                <a:xfrm>
                  <a:off x="9898299" y="2478493"/>
                  <a:ext cx="806213" cy="518459"/>
                </a:xfrm>
                <a:prstGeom prst="rect">
                  <a:avLst/>
                </a:prstGeom>
                <a:noFill/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6000"/>
                    </a:lnSpc>
                  </a:pPr>
                  <a:endParaRPr lang="de-DE" sz="2000" noProof="0" dirty="0" err="1"/>
                </a:p>
              </p:txBody>
            </p:sp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id="{ECA53A75-C123-430B-909C-EC507352FAA8}"/>
                    </a:ext>
                  </a:extLst>
                </p:cNvPr>
                <p:cNvSpPr/>
                <p:nvPr/>
              </p:nvSpPr>
              <p:spPr>
                <a:xfrm>
                  <a:off x="9898299" y="3068960"/>
                  <a:ext cx="806213" cy="518459"/>
                </a:xfrm>
                <a:prstGeom prst="rect">
                  <a:avLst/>
                </a:prstGeom>
                <a:noFill/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6000"/>
                    </a:lnSpc>
                  </a:pPr>
                  <a:endParaRPr lang="de-DE" sz="2000" noProof="0" dirty="0" err="1"/>
                </a:p>
              </p:txBody>
            </p:sp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id="{1E765FC6-AC6E-4E71-B0C5-3DC9A59E25EE}"/>
                    </a:ext>
                  </a:extLst>
                </p:cNvPr>
                <p:cNvSpPr/>
                <p:nvPr/>
              </p:nvSpPr>
              <p:spPr>
                <a:xfrm>
                  <a:off x="9898299" y="3702629"/>
                  <a:ext cx="806213" cy="518459"/>
                </a:xfrm>
                <a:prstGeom prst="rect">
                  <a:avLst/>
                </a:prstGeom>
                <a:noFill/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6000"/>
                    </a:lnSpc>
                  </a:pPr>
                  <a:endParaRPr lang="de-DE" sz="2000" noProof="0" dirty="0" err="1"/>
                </a:p>
              </p:txBody>
            </p:sp>
            <p:sp>
              <p:nvSpPr>
                <p:cNvPr id="19" name="Rechteck 18">
                  <a:extLst>
                    <a:ext uri="{FF2B5EF4-FFF2-40B4-BE49-F238E27FC236}">
                      <a16:creationId xmlns:a16="http://schemas.microsoft.com/office/drawing/2014/main" id="{E48A027F-F59C-4578-B6ED-A42601DE98CA}"/>
                    </a:ext>
                  </a:extLst>
                </p:cNvPr>
                <p:cNvSpPr/>
                <p:nvPr/>
              </p:nvSpPr>
              <p:spPr>
                <a:xfrm>
                  <a:off x="8976320" y="4293096"/>
                  <a:ext cx="806213" cy="518459"/>
                </a:xfrm>
                <a:prstGeom prst="rect">
                  <a:avLst/>
                </a:prstGeom>
                <a:noFill/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6000"/>
                    </a:lnSpc>
                  </a:pPr>
                  <a:endParaRPr lang="de-DE" sz="2000" noProof="0" dirty="0" err="1"/>
                </a:p>
              </p:txBody>
            </p:sp>
          </p:grp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C446D3E4-E443-40F0-913F-9726FD3D11C2}"/>
                  </a:ext>
                </a:extLst>
              </p:cNvPr>
              <p:cNvSpPr/>
              <p:nvPr/>
            </p:nvSpPr>
            <p:spPr>
              <a:xfrm>
                <a:off x="10663723" y="-102424"/>
                <a:ext cx="806213" cy="518459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6000"/>
                  </a:lnSpc>
                </a:pPr>
                <a:r>
                  <a:rPr lang="de-DE" sz="1400" spc="-150" noProof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Most </a:t>
                </a:r>
                <a:r>
                  <a:rPr lang="de-DE" sz="1400" spc="-150" noProof="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preferred</a:t>
                </a:r>
                <a:endParaRPr lang="de-DE" sz="1400" spc="-150" noProof="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9653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22C852-259F-42B3-A571-849D515EC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2" descr="E:\A AKTUELLE TEXTE\A Ingo\Pflege\Abb. 3_überarbeitet.jpg">
            <a:extLst>
              <a:ext uri="{FF2B5EF4-FFF2-40B4-BE49-F238E27FC236}">
                <a16:creationId xmlns:a16="http://schemas.microsoft.com/office/drawing/2014/main" id="{1DA3E5B3-DF31-4EA8-979C-23CA812F49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722" y="685242"/>
            <a:ext cx="7654825" cy="5739928"/>
          </a:xfrm>
          <a:prstGeom prst="rect">
            <a:avLst/>
          </a:prstGeom>
          <a:noFill/>
          <a:ln w="19050">
            <a:solidFill>
              <a:srgbClr val="00808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228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70A296A-2C8B-4A2E-999A-CA282BB9C8A8}"/>
              </a:ext>
            </a:extLst>
          </p:cNvPr>
          <p:cNvSpPr/>
          <p:nvPr/>
        </p:nvSpPr>
        <p:spPr>
          <a:xfrm>
            <a:off x="726040" y="715760"/>
            <a:ext cx="12116200" cy="1877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Negative Folgen der Urbanisierung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Gesundheitsrisiken</a:t>
            </a:r>
            <a:endParaRPr lang="de-DE" dirty="0">
              <a:solidFill>
                <a:prstClr val="black"/>
              </a:solidFill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Volkswirtschaftliche Kosten</a:t>
            </a:r>
          </a:p>
        </p:txBody>
      </p:sp>
      <p:pic>
        <p:nvPicPr>
          <p:cNvPr id="17" name="Picture 2" descr="http://ccimgs.s3.amazonaws.com/2015Attribution_EuropeanHeatWave/2015Attribution_EuropeanHeatWave_Observed_map.jpg">
            <a:extLst>
              <a:ext uri="{FF2B5EF4-FFF2-40B4-BE49-F238E27FC236}">
                <a16:creationId xmlns:a16="http://schemas.microsoft.com/office/drawing/2014/main" id="{027A3340-82B1-4676-88FE-CB3BF354A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8367" r="18297" b="9356"/>
          <a:stretch/>
        </p:blipFill>
        <p:spPr bwMode="auto">
          <a:xfrm>
            <a:off x="2755866" y="4683540"/>
            <a:ext cx="2653790" cy="198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324AE8C-879A-4705-BEA1-23677A60D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40" r="46140" b="17165"/>
          <a:stretch/>
        </p:blipFill>
        <p:spPr>
          <a:xfrm>
            <a:off x="5335650" y="4664438"/>
            <a:ext cx="1860848" cy="2000137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896DEB4A-1367-4EA5-9030-E3F0BC0B13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339"/>
          <a:stretch/>
        </p:blipFill>
        <p:spPr>
          <a:xfrm>
            <a:off x="9701086" y="4684221"/>
            <a:ext cx="2414992" cy="1970513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C7363652-E67F-4A74-9588-5ACE799AD3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3"/>
          <a:stretch/>
        </p:blipFill>
        <p:spPr>
          <a:xfrm>
            <a:off x="7262546" y="4664438"/>
            <a:ext cx="2372492" cy="2000137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6B1B59F4-703D-4B84-86A5-3D93CB2DE3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72"/>
          <a:stretch/>
        </p:blipFill>
        <p:spPr>
          <a:xfrm>
            <a:off x="28930" y="4668217"/>
            <a:ext cx="2655796" cy="19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05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5" t="17954" r="31214" b="17893"/>
          <a:stretch/>
        </p:blipFill>
        <p:spPr bwMode="auto">
          <a:xfrm>
            <a:off x="2397126" y="1204051"/>
            <a:ext cx="5830719" cy="483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2533787" y="308161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36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Biologische Vielfalt kann Kosten sparen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5064222" y="5567504"/>
            <a:ext cx="693523" cy="4217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450852" y="6134686"/>
            <a:ext cx="2520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TEEB DE 2016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EE22A4-270F-4D17-B3C0-379C21874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7" t="81617" r="-251"/>
          <a:stretch/>
        </p:blipFill>
        <p:spPr>
          <a:xfrm>
            <a:off x="482599" y="2387329"/>
            <a:ext cx="4613027" cy="697266"/>
          </a:xfrm>
          <a:prstGeom prst="rect">
            <a:avLst/>
          </a:prstGeom>
        </p:spPr>
      </p:pic>
      <p:pic>
        <p:nvPicPr>
          <p:cNvPr id="3075" name="Picture 3" descr="E:\A AKTUELLE TEXTE\A Ingo\Z  Älteres\Wiesentext potsdam 2014\Luisium (c) I. Kowari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6701" r="-3300" b="17711"/>
          <a:stretch/>
        </p:blipFill>
        <p:spPr bwMode="auto">
          <a:xfrm>
            <a:off x="7802395" y="2425563"/>
            <a:ext cx="3783392" cy="70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C5410A0E-08E3-49AF-B02B-767D53BAEC1D}"/>
              </a:ext>
            </a:extLst>
          </p:cNvPr>
          <p:cNvCxnSpPr/>
          <p:nvPr/>
        </p:nvCxnSpPr>
        <p:spPr>
          <a:xfrm>
            <a:off x="6400800" y="2387600"/>
            <a:ext cx="0" cy="3622168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93D5113F-AA03-47DD-B973-CE1AC0E6B48C}"/>
              </a:ext>
            </a:extLst>
          </p:cNvPr>
          <p:cNvCxnSpPr>
            <a:cxnSpLocks/>
          </p:cNvCxnSpPr>
          <p:nvPr/>
        </p:nvCxnSpPr>
        <p:spPr>
          <a:xfrm>
            <a:off x="501650" y="2349500"/>
            <a:ext cx="10979150" cy="37963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bgerundetes Rechteck 7">
            <a:extLst>
              <a:ext uri="{FF2B5EF4-FFF2-40B4-BE49-F238E27FC236}">
                <a16:creationId xmlns:a16="http://schemas.microsoft.com/office/drawing/2014/main" id="{DA51A22B-23DD-4E04-B0B0-7F8491715B02}"/>
              </a:ext>
            </a:extLst>
          </p:cNvPr>
          <p:cNvSpPr/>
          <p:nvPr/>
        </p:nvSpPr>
        <p:spPr>
          <a:xfrm>
            <a:off x="6524722" y="5548454"/>
            <a:ext cx="693523" cy="42170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6E9D54A-D12C-4FD5-8B76-C9CB9FA3293C}"/>
              </a:ext>
            </a:extLst>
          </p:cNvPr>
          <p:cNvSpPr/>
          <p:nvPr/>
        </p:nvSpPr>
        <p:spPr>
          <a:xfrm>
            <a:off x="2279650" y="3128448"/>
            <a:ext cx="6324598" cy="3421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403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5" t="17954" r="31214" b="17893"/>
          <a:stretch/>
        </p:blipFill>
        <p:spPr bwMode="auto">
          <a:xfrm>
            <a:off x="2397126" y="1204051"/>
            <a:ext cx="5830719" cy="483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2533787" y="308161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36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Biologische Vielfalt kann Kosten sparen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5064222" y="5567504"/>
            <a:ext cx="693523" cy="4217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450852" y="6134686"/>
            <a:ext cx="2520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TEEB DE 2016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EE22A4-270F-4D17-B3C0-379C21874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7" t="81617" r="-251"/>
          <a:stretch/>
        </p:blipFill>
        <p:spPr>
          <a:xfrm>
            <a:off x="482599" y="2387329"/>
            <a:ext cx="4613027" cy="697266"/>
          </a:xfrm>
          <a:prstGeom prst="rect">
            <a:avLst/>
          </a:prstGeom>
        </p:spPr>
      </p:pic>
      <p:pic>
        <p:nvPicPr>
          <p:cNvPr id="3075" name="Picture 3" descr="E:\A AKTUELLE TEXTE\A Ingo\Z  Älteres\Wiesentext potsdam 2014\Luisium (c) I. Kowari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6701" r="-3300" b="17711"/>
          <a:stretch/>
        </p:blipFill>
        <p:spPr bwMode="auto">
          <a:xfrm>
            <a:off x="7802395" y="2425563"/>
            <a:ext cx="3783392" cy="70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C5410A0E-08E3-49AF-B02B-767D53BAEC1D}"/>
              </a:ext>
            </a:extLst>
          </p:cNvPr>
          <p:cNvCxnSpPr/>
          <p:nvPr/>
        </p:nvCxnSpPr>
        <p:spPr>
          <a:xfrm>
            <a:off x="6400800" y="2387600"/>
            <a:ext cx="0" cy="3622168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93D5113F-AA03-47DD-B973-CE1AC0E6B48C}"/>
              </a:ext>
            </a:extLst>
          </p:cNvPr>
          <p:cNvCxnSpPr>
            <a:cxnSpLocks/>
          </p:cNvCxnSpPr>
          <p:nvPr/>
        </p:nvCxnSpPr>
        <p:spPr>
          <a:xfrm>
            <a:off x="501650" y="2349500"/>
            <a:ext cx="10979150" cy="37963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bgerundetes Rechteck 7">
            <a:extLst>
              <a:ext uri="{FF2B5EF4-FFF2-40B4-BE49-F238E27FC236}">
                <a16:creationId xmlns:a16="http://schemas.microsoft.com/office/drawing/2014/main" id="{DA51A22B-23DD-4E04-B0B0-7F8491715B02}"/>
              </a:ext>
            </a:extLst>
          </p:cNvPr>
          <p:cNvSpPr/>
          <p:nvPr/>
        </p:nvSpPr>
        <p:spPr>
          <a:xfrm>
            <a:off x="6524722" y="5548454"/>
            <a:ext cx="693523" cy="42170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9858413"/>
      </p:ext>
    </p:extLst>
  </p:cSld>
  <p:clrMapOvr>
    <a:masterClrMapping/>
  </p:clrMapOvr>
  <p:transition spd="slow"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2" t="8699" r="19694" b="6278"/>
          <a:stretch/>
        </p:blipFill>
        <p:spPr bwMode="auto">
          <a:xfrm>
            <a:off x="743906" y="3107673"/>
            <a:ext cx="2986551" cy="289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F62C280-88DF-470A-93DA-A121B5A326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82" t="21348" r="50000" b="69738"/>
          <a:stretch/>
        </p:blipFill>
        <p:spPr>
          <a:xfrm>
            <a:off x="591503" y="6062032"/>
            <a:ext cx="4797180" cy="65686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B6E0EB4-83AE-4C1D-94DE-B54DD8372E4F}"/>
              </a:ext>
            </a:extLst>
          </p:cNvPr>
          <p:cNvSpPr txBox="1"/>
          <p:nvPr/>
        </p:nvSpPr>
        <p:spPr>
          <a:xfrm>
            <a:off x="385286" y="375240"/>
            <a:ext cx="7186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Biodiversität ist Standortfaktor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B25EF73-DB9F-48CD-8351-CC6010B03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691" y="2664744"/>
            <a:ext cx="2407901" cy="18059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ECB2D40-D0C7-4DA7-91A1-CAA908CC78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604" y="2636385"/>
            <a:ext cx="2407900" cy="180592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E1E3819-D158-4506-AF00-4533AFDFF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690" y="782402"/>
            <a:ext cx="2407901" cy="180592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D44BAC1-EA6B-4863-9B17-AC0570BD27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51" b="18839"/>
          <a:stretch/>
        </p:blipFill>
        <p:spPr>
          <a:xfrm>
            <a:off x="9484603" y="774940"/>
            <a:ext cx="2402600" cy="181338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BCA805D-FA14-4600-9040-719E38A39F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690" y="4547087"/>
            <a:ext cx="2407901" cy="180592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3C532A3-54B1-47A2-AEFB-137B4736E5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905" y="4547086"/>
            <a:ext cx="2402600" cy="180194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42685FA-3FBD-4EE1-B553-342D1386820F}"/>
              </a:ext>
            </a:extLst>
          </p:cNvPr>
          <p:cNvSpPr txBox="1"/>
          <p:nvPr/>
        </p:nvSpPr>
        <p:spPr>
          <a:xfrm>
            <a:off x="6895515" y="6401068"/>
            <a:ext cx="2614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chemeClr val="accent6">
                    <a:lumMod val="50000"/>
                  </a:schemeClr>
                </a:solidFill>
              </a:rPr>
              <a:t>Credit</a:t>
            </a:r>
            <a:r>
              <a:rPr lang="de-DE" sz="1200" dirty="0">
                <a:solidFill>
                  <a:schemeClr val="accent6">
                    <a:lumMod val="50000"/>
                  </a:schemeClr>
                </a:solidFill>
              </a:rPr>
              <a:t> Suisse, Zürich 2004</a:t>
            </a:r>
          </a:p>
        </p:txBody>
      </p:sp>
    </p:spTree>
    <p:extLst>
      <p:ext uri="{BB962C8B-B14F-4D97-AF65-F5344CB8AC3E}">
        <p14:creationId xmlns:p14="http://schemas.microsoft.com/office/powerpoint/2010/main" val="386252774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32129" y="2132856"/>
            <a:ext cx="828092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de-DE" sz="3200" dirty="0">
                <a:solidFill>
                  <a:srgbClr val="002060"/>
                </a:solidFill>
                <a:latin typeface="Calibri"/>
                <a:cs typeface="Aharoni" panose="02010803020104030203" pitchFamily="2" charset="-79"/>
              </a:rPr>
              <a:t>Gesundheit und persönliche Lebensqualität </a:t>
            </a:r>
            <a:br>
              <a:rPr lang="de-DE" sz="3200" dirty="0">
                <a:solidFill>
                  <a:srgbClr val="002060"/>
                </a:solidFill>
                <a:latin typeface="Calibri"/>
                <a:cs typeface="Aharoni" panose="02010803020104030203" pitchFamily="2" charset="-79"/>
              </a:rPr>
            </a:br>
            <a:endParaRPr lang="de-DE" sz="3200" dirty="0">
              <a:solidFill>
                <a:srgbClr val="002060"/>
              </a:solidFill>
              <a:latin typeface="Calibri"/>
              <a:cs typeface="Aharoni" panose="02010803020104030203" pitchFamily="2" charset="-79"/>
            </a:endParaRP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de-DE" sz="3200" dirty="0">
                <a:solidFill>
                  <a:srgbClr val="002060"/>
                </a:solidFill>
                <a:latin typeface="Calibri"/>
                <a:cs typeface="Aharoni" panose="02010803020104030203" pitchFamily="2" charset="-79"/>
              </a:rPr>
              <a:t>Positive gesellschaftliche und volkswirtschaftliche Effekte </a:t>
            </a:r>
            <a:br>
              <a:rPr lang="de-DE" sz="3200" dirty="0">
                <a:solidFill>
                  <a:srgbClr val="002060"/>
                </a:solidFill>
                <a:latin typeface="Calibri"/>
                <a:cs typeface="Aharoni" panose="02010803020104030203" pitchFamily="2" charset="-79"/>
              </a:rPr>
            </a:br>
            <a:endParaRPr lang="de-DE" sz="3200" dirty="0">
              <a:solidFill>
                <a:srgbClr val="002060"/>
              </a:solidFill>
              <a:latin typeface="Calibri"/>
              <a:cs typeface="Aharoni" panose="02010803020104030203" pitchFamily="2" charset="-79"/>
            </a:endParaRPr>
          </a:p>
          <a:p>
            <a:pPr marL="2286000" lvl="4" indent="-457200">
              <a:buFont typeface="Wingdings" panose="05000000000000000000" pitchFamily="2" charset="2"/>
              <a:buChar char="ü"/>
            </a:pPr>
            <a:r>
              <a:rPr lang="de-DE" sz="3200" dirty="0">
                <a:solidFill>
                  <a:srgbClr val="002060"/>
                </a:solidFill>
                <a:latin typeface="Calibri"/>
                <a:cs typeface="Aharoni" panose="02010803020104030203" pitchFamily="2" charset="-79"/>
              </a:rPr>
              <a:t>Anpassungsfähigkeit an </a:t>
            </a:r>
            <a:br>
              <a:rPr lang="de-DE" sz="3200" dirty="0">
                <a:solidFill>
                  <a:srgbClr val="002060"/>
                </a:solidFill>
                <a:latin typeface="Calibri"/>
                <a:cs typeface="Aharoni" panose="02010803020104030203" pitchFamily="2" charset="-79"/>
              </a:rPr>
            </a:br>
            <a:r>
              <a:rPr lang="de-DE" sz="3200" dirty="0">
                <a:solidFill>
                  <a:srgbClr val="002060"/>
                </a:solidFill>
                <a:latin typeface="Calibri"/>
                <a:cs typeface="Aharoni" panose="02010803020104030203" pitchFamily="2" charset="-79"/>
              </a:rPr>
              <a:t>zukünftige Herausforderungen</a:t>
            </a:r>
          </a:p>
          <a:p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115969" y="692697"/>
            <a:ext cx="93771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40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Was bringt uns eine artenreiche Stadtnatur?</a:t>
            </a:r>
            <a:endParaRPr lang="de-DE" dirty="0">
              <a:solidFill>
                <a:srgbClr val="002060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266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07B520-E51F-4AF1-AC40-87A3C1849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E7E5C8-C553-4D66-AB52-A2733A261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4000" dirty="0">
                <a:solidFill>
                  <a:schemeClr val="tx2">
                    <a:lumMod val="75000"/>
                  </a:schemeClr>
                </a:solidFill>
              </a:rPr>
              <a:t>Wo lohnt es sich besonders anzupacken?</a:t>
            </a:r>
          </a:p>
        </p:txBody>
      </p:sp>
    </p:spTree>
    <p:extLst>
      <p:ext uri="{BB962C8B-B14F-4D97-AF65-F5344CB8AC3E}">
        <p14:creationId xmlns:p14="http://schemas.microsoft.com/office/powerpoint/2010/main" val="34012071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/>
          <p:cNvSpPr/>
          <p:nvPr/>
        </p:nvSpPr>
        <p:spPr>
          <a:xfrm>
            <a:off x="4036471" y="1996118"/>
            <a:ext cx="5863863" cy="320718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703512" y="180146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6666"/>
                </a:solidFill>
              </a:rPr>
              <a:t>Grüne Infrastruktur</a:t>
            </a:r>
            <a:r>
              <a:rPr lang="de-DE" sz="3200" dirty="0">
                <a:solidFill>
                  <a:prstClr val="black"/>
                </a:solidFill>
              </a:rPr>
              <a:t> als integratives Handlungsfeld </a:t>
            </a:r>
            <a:br>
              <a:rPr lang="de-DE" sz="3200" dirty="0">
                <a:solidFill>
                  <a:prstClr val="black">
                    <a:lumMod val="95000"/>
                    <a:lumOff val="5000"/>
                  </a:prstClr>
                </a:solidFill>
              </a:rPr>
            </a:br>
            <a:r>
              <a:rPr lang="de-DE" sz="3200" dirty="0">
                <a:solidFill>
                  <a:prstClr val="black">
                    <a:lumMod val="95000"/>
                    <a:lumOff val="5000"/>
                  </a:prstClr>
                </a:solidFill>
              </a:rPr>
              <a:t>vieler Akteure der Stadtgesellschaft</a:t>
            </a:r>
            <a:endParaRPr lang="de-DE" sz="3600" dirty="0">
              <a:solidFill>
                <a:srgbClr val="3333CC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495600" y="2579691"/>
            <a:ext cx="154087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rgbClr val="000000">
                    <a:lumMod val="50000"/>
                    <a:lumOff val="50000"/>
                  </a:srgbClr>
                </a:solidFill>
              </a:rPr>
              <a:t>Technische </a:t>
            </a:r>
            <a:br>
              <a:rPr lang="de-DE" sz="2000" b="1" dirty="0">
                <a:solidFill>
                  <a:srgbClr val="000000">
                    <a:lumMod val="50000"/>
                    <a:lumOff val="50000"/>
                  </a:srgbClr>
                </a:solidFill>
              </a:rPr>
            </a:br>
            <a:r>
              <a:rPr lang="de-DE" sz="2000" b="1" dirty="0">
                <a:solidFill>
                  <a:srgbClr val="000000">
                    <a:lumMod val="50000"/>
                    <a:lumOff val="50000"/>
                  </a:srgbClr>
                </a:solidFill>
              </a:rPr>
              <a:t>Infrastruktur</a:t>
            </a:r>
            <a:br>
              <a:rPr lang="de-DE" sz="2000" b="1" dirty="0">
                <a:solidFill>
                  <a:srgbClr val="000000">
                    <a:lumMod val="50000"/>
                    <a:lumOff val="50000"/>
                  </a:srgbClr>
                </a:solidFill>
              </a:rPr>
            </a:br>
            <a:r>
              <a:rPr lang="de-DE" sz="20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Wohnen, </a:t>
            </a:r>
            <a:br>
              <a:rPr lang="de-DE" sz="2000" dirty="0">
                <a:solidFill>
                  <a:srgbClr val="000000">
                    <a:lumMod val="50000"/>
                    <a:lumOff val="50000"/>
                  </a:srgbClr>
                </a:solidFill>
              </a:rPr>
            </a:br>
            <a:r>
              <a:rPr lang="de-DE" sz="20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Arbeiten, </a:t>
            </a:r>
            <a:br>
              <a:rPr lang="de-DE" sz="2000" dirty="0">
                <a:solidFill>
                  <a:srgbClr val="000000">
                    <a:lumMod val="50000"/>
                    <a:lumOff val="50000"/>
                  </a:srgbClr>
                </a:solidFill>
              </a:rPr>
            </a:br>
            <a:r>
              <a:rPr lang="de-DE" sz="20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Mobilität, ….</a:t>
            </a:r>
          </a:p>
        </p:txBody>
      </p:sp>
      <p:sp>
        <p:nvSpPr>
          <p:cNvPr id="10" name="Rechteck 9"/>
          <p:cNvSpPr/>
          <p:nvPr/>
        </p:nvSpPr>
        <p:spPr>
          <a:xfrm>
            <a:off x="4871864" y="5277086"/>
            <a:ext cx="24144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rgbClr val="3333CC">
                    <a:lumMod val="75000"/>
                  </a:srgbClr>
                </a:solidFill>
              </a:rPr>
              <a:t>Soziale Infrastruktur</a:t>
            </a:r>
          </a:p>
          <a:p>
            <a:r>
              <a:rPr lang="de-DE" sz="2000" dirty="0">
                <a:solidFill>
                  <a:srgbClr val="3333CC">
                    <a:lumMod val="75000"/>
                  </a:srgbClr>
                </a:solidFill>
              </a:rPr>
              <a:t>Bildung , Gesundheit,</a:t>
            </a:r>
          </a:p>
          <a:p>
            <a:r>
              <a:rPr lang="de-DE" sz="2000" dirty="0">
                <a:solidFill>
                  <a:srgbClr val="3333CC">
                    <a:lumMod val="75000"/>
                  </a:srgbClr>
                </a:solidFill>
              </a:rPr>
              <a:t>Soziales …</a:t>
            </a:r>
          </a:p>
        </p:txBody>
      </p:sp>
      <p:sp>
        <p:nvSpPr>
          <p:cNvPr id="11" name="Rechteck 10"/>
          <p:cNvSpPr/>
          <p:nvPr/>
        </p:nvSpPr>
        <p:spPr>
          <a:xfrm>
            <a:off x="6856997" y="2481997"/>
            <a:ext cx="2714397" cy="193899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rgbClr val="FFFFFF">
                    <a:lumMod val="50000"/>
                  </a:srgbClr>
                </a:solidFill>
              </a:rPr>
              <a:t>Stadtnatur als </a:t>
            </a:r>
            <a:br>
              <a:rPr lang="de-DE" sz="2000" b="1" dirty="0">
                <a:solidFill>
                  <a:srgbClr val="FFFFFF">
                    <a:lumMod val="50000"/>
                  </a:srgbClr>
                </a:solidFill>
              </a:rPr>
            </a:br>
            <a:r>
              <a:rPr lang="de-DE" sz="2000" b="1" dirty="0">
                <a:solidFill>
                  <a:srgbClr val="FFFFFF">
                    <a:lumMod val="50000"/>
                  </a:srgbClr>
                </a:solidFill>
              </a:rPr>
              <a:t>grüne Infrastruktur</a:t>
            </a:r>
            <a:br>
              <a:rPr lang="de-DE" sz="2000" b="1" dirty="0">
                <a:solidFill>
                  <a:srgbClr val="FFFFFF">
                    <a:lumMod val="50000"/>
                  </a:srgbClr>
                </a:solidFill>
              </a:rPr>
            </a:br>
            <a:r>
              <a:rPr lang="de-DE" sz="2000" dirty="0">
                <a:solidFill>
                  <a:srgbClr val="FFFFFF">
                    <a:lumMod val="50000"/>
                  </a:srgbClr>
                </a:solidFill>
              </a:rPr>
              <a:t>Lebensqualität, </a:t>
            </a:r>
            <a:br>
              <a:rPr lang="de-DE" sz="2000" dirty="0">
                <a:solidFill>
                  <a:srgbClr val="FFFFFF">
                    <a:lumMod val="50000"/>
                  </a:srgbClr>
                </a:solidFill>
              </a:rPr>
            </a:br>
            <a:r>
              <a:rPr lang="de-DE" sz="2000" dirty="0">
                <a:solidFill>
                  <a:srgbClr val="FFFFFF">
                    <a:lumMod val="50000"/>
                  </a:srgbClr>
                </a:solidFill>
              </a:rPr>
              <a:t>Anpassung Klimawandel</a:t>
            </a:r>
          </a:p>
          <a:p>
            <a:r>
              <a:rPr lang="de-DE" sz="2000" dirty="0">
                <a:solidFill>
                  <a:srgbClr val="FFFFFF">
                    <a:lumMod val="50000"/>
                  </a:srgbClr>
                </a:solidFill>
              </a:rPr>
              <a:t>              </a:t>
            </a:r>
            <a:r>
              <a:rPr lang="de-DE" dirty="0">
                <a:solidFill>
                  <a:srgbClr val="FFFFFF">
                    <a:lumMod val="50000"/>
                  </a:srgbClr>
                </a:solidFill>
              </a:rPr>
              <a:t>… </a:t>
            </a:r>
            <a:br>
              <a:rPr lang="de-DE" sz="2000" dirty="0">
                <a:solidFill>
                  <a:srgbClr val="FFFFFF">
                    <a:lumMod val="50000"/>
                  </a:srgbClr>
                </a:solidFill>
              </a:rPr>
            </a:br>
            <a:r>
              <a:rPr lang="de-DE" sz="2000" dirty="0">
                <a:solidFill>
                  <a:srgbClr val="FFFFFF">
                    <a:lumMod val="50000"/>
                  </a:srgbClr>
                </a:solidFill>
              </a:rPr>
              <a:t>         </a:t>
            </a:r>
          </a:p>
        </p:txBody>
      </p:sp>
      <p:sp>
        <p:nvSpPr>
          <p:cNvPr id="6" name="Ellipse 5"/>
          <p:cNvSpPr/>
          <p:nvPr/>
        </p:nvSpPr>
        <p:spPr>
          <a:xfrm>
            <a:off x="2037864" y="1931618"/>
            <a:ext cx="4617873" cy="3049539"/>
          </a:xfrm>
          <a:prstGeom prst="ellipse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solidFill>
                <a:srgbClr val="3333CC">
                  <a:lumMod val="75000"/>
                </a:srgbClr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3903272" y="3736977"/>
            <a:ext cx="4617873" cy="3049539"/>
          </a:xfrm>
          <a:prstGeom prst="ellipse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54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7A08DD1-8E1E-4647-8A47-AF1EFDEFF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66" t="24801" r="32872" b="12201"/>
          <a:stretch/>
        </p:blipFill>
        <p:spPr>
          <a:xfrm>
            <a:off x="6609706" y="2970353"/>
            <a:ext cx="5410068" cy="32460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042627E-1F43-4328-8CEF-721D916E6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04" y="3071973"/>
            <a:ext cx="1482455" cy="1482455"/>
          </a:xfrm>
          <a:prstGeom prst="rect">
            <a:avLst/>
          </a:prstGeom>
        </p:spPr>
      </p:pic>
      <p:pic>
        <p:nvPicPr>
          <p:cNvPr id="11" name="Picture 2" descr="Kommunen für biologische Vielfalt">
            <a:extLst>
              <a:ext uri="{FF2B5EF4-FFF2-40B4-BE49-F238E27FC236}">
                <a16:creationId xmlns:a16="http://schemas.microsoft.com/office/drawing/2014/main" id="{538E1341-79C9-45B5-BCE6-F15AECEFA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14" y="4822737"/>
            <a:ext cx="1334633" cy="133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AF45443A-3DE6-4665-91BF-AC169B0E3AC0}"/>
              </a:ext>
            </a:extLst>
          </p:cNvPr>
          <p:cNvSpPr/>
          <p:nvPr/>
        </p:nvSpPr>
        <p:spPr>
          <a:xfrm>
            <a:off x="154308" y="35400"/>
            <a:ext cx="12046552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chemeClr val="tx2">
                    <a:lumMod val="75000"/>
                  </a:schemeClr>
                </a:solidFill>
              </a:rPr>
              <a:t>Grüne Infrastruktur als Zukunftsinvestment begreifen</a:t>
            </a:r>
          </a:p>
          <a:p>
            <a:endParaRPr lang="de-DE" sz="28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de-DE" sz="2400" b="1" dirty="0">
                <a:solidFill>
                  <a:schemeClr val="tx2">
                    <a:lumMod val="75000"/>
                  </a:schemeClr>
                </a:solidFill>
              </a:rPr>
              <a:t>Grüne Kerne (Parks, Wälder etc.) stärken, artenreicher, wilder, anpassungsfähiger machen</a:t>
            </a:r>
          </a:p>
          <a:p>
            <a:r>
              <a:rPr lang="de-DE" sz="2800" b="1" dirty="0">
                <a:solidFill>
                  <a:schemeClr val="tx2">
                    <a:lumMod val="75000"/>
                  </a:schemeClr>
                </a:solidFill>
              </a:rPr>
              <a:t>         </a:t>
            </a:r>
          </a:p>
        </p:txBody>
      </p:sp>
      <p:pic>
        <p:nvPicPr>
          <p:cNvPr id="13" name="Picture 2" descr="DSC00040">
            <a:extLst>
              <a:ext uri="{FF2B5EF4-FFF2-40B4-BE49-F238E27FC236}">
                <a16:creationId xmlns:a16="http://schemas.microsoft.com/office/drawing/2014/main" id="{059AF514-A97E-429E-976F-1E091C60C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/>
          <a:stretch/>
        </p:blipFill>
        <p:spPr bwMode="auto">
          <a:xfrm>
            <a:off x="2429838" y="3071973"/>
            <a:ext cx="4179868" cy="308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661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ADF68E2-4884-4802-90F8-2450DCC50F52}"/>
              </a:ext>
            </a:extLst>
          </p:cNvPr>
          <p:cNvSpPr/>
          <p:nvPr/>
        </p:nvSpPr>
        <p:spPr>
          <a:xfrm>
            <a:off x="334108" y="112455"/>
            <a:ext cx="12046552" cy="286232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chemeClr val="tx2">
                    <a:lumMod val="75000"/>
                  </a:schemeClr>
                </a:solidFill>
              </a:rPr>
              <a:t>Grüne Infrastruktur als Zukunftsinvestment begreifen</a:t>
            </a:r>
          </a:p>
          <a:p>
            <a:endParaRPr lang="de-DE" sz="2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de-DE" sz="2400" b="1" dirty="0">
                <a:solidFill>
                  <a:schemeClr val="tx2">
                    <a:lumMod val="75000"/>
                  </a:schemeClr>
                </a:solidFill>
              </a:rPr>
              <a:t>2.  Neue Synergien &amp; Partnerschaften zwischen technischer und grüner Infrastruktur nutzen,</a:t>
            </a:r>
            <a:br>
              <a:rPr lang="de-DE" sz="24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de-DE" sz="2400" b="1" dirty="0">
                <a:solidFill>
                  <a:schemeClr val="tx2">
                    <a:lumMod val="75000"/>
                  </a:schemeClr>
                </a:solidFill>
              </a:rPr>
              <a:t>     Wasser mit blau-grünen Konzepten in der Stadt halten, Straße zum Lebensraum machen </a:t>
            </a:r>
          </a:p>
          <a:p>
            <a:endParaRPr lang="de-DE" sz="2400" dirty="0">
              <a:solidFill>
                <a:schemeClr val="tx2">
                  <a:lumMod val="75000"/>
                </a:schemeClr>
              </a:solidFill>
            </a:endParaRPr>
          </a:p>
          <a:p>
            <a:br>
              <a:rPr lang="de-DE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de-DE" sz="2800" dirty="0">
                <a:solidFill>
                  <a:schemeClr val="tx2">
                    <a:lumMod val="75000"/>
                  </a:schemeClr>
                </a:solidFill>
              </a:rPr>
              <a:t>    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DFD94D0-3FCF-4622-8AF1-79479BE15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2" t="14005" r="42846" b="33640"/>
          <a:stretch/>
        </p:blipFill>
        <p:spPr bwMode="auto">
          <a:xfrm>
            <a:off x="6127871" y="3044128"/>
            <a:ext cx="1960133" cy="166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2B974A2-A3F7-48D7-A457-3D0B855E5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9" y="3030969"/>
            <a:ext cx="2346159" cy="3519237"/>
          </a:xfrm>
          <a:prstGeom prst="rect">
            <a:avLst/>
          </a:prstGeom>
        </p:spPr>
      </p:pic>
      <p:pic>
        <p:nvPicPr>
          <p:cNvPr id="17" name="Picture 13" descr="DSC02377">
            <a:extLst>
              <a:ext uri="{FF2B5EF4-FFF2-40B4-BE49-F238E27FC236}">
                <a16:creationId xmlns:a16="http://schemas.microsoft.com/office/drawing/2014/main" id="{034A1CD4-D213-4265-84FE-31545E454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7" t="16223" r="9791"/>
          <a:stretch/>
        </p:blipFill>
        <p:spPr bwMode="auto">
          <a:xfrm>
            <a:off x="9657115" y="3083528"/>
            <a:ext cx="2117075" cy="174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4B5D61D5-7669-46C7-8C3B-AB15D5931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1" t="38279" r="16605" b="11276"/>
          <a:stretch/>
        </p:blipFill>
        <p:spPr bwMode="auto">
          <a:xfrm>
            <a:off x="4747582" y="4931594"/>
            <a:ext cx="4869035" cy="200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1B05719-C964-4781-8C3F-4FB08DE66A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6839"/>
          <a:stretch/>
        </p:blipFill>
        <p:spPr>
          <a:xfrm>
            <a:off x="2860675" y="4775499"/>
            <a:ext cx="1960133" cy="1774707"/>
          </a:xfrm>
          <a:prstGeom prst="rect">
            <a:avLst/>
          </a:prstGeom>
        </p:spPr>
      </p:pic>
      <p:pic>
        <p:nvPicPr>
          <p:cNvPr id="23" name="Picture 4" descr="DSC02379">
            <a:extLst>
              <a:ext uri="{FF2B5EF4-FFF2-40B4-BE49-F238E27FC236}">
                <a16:creationId xmlns:a16="http://schemas.microsoft.com/office/drawing/2014/main" id="{AE0E147B-F33D-4E93-A572-D10657BCB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3" t="2033"/>
          <a:stretch/>
        </p:blipFill>
        <p:spPr bwMode="auto">
          <a:xfrm>
            <a:off x="9657116" y="4931593"/>
            <a:ext cx="2117075" cy="172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BD0DABA-EF24-4574-854C-25B1FCE41F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194" t="32151" r="26966" b="22700"/>
          <a:stretch/>
        </p:blipFill>
        <p:spPr>
          <a:xfrm>
            <a:off x="2860675" y="2905427"/>
            <a:ext cx="3392055" cy="180072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4B157123-2CBB-4DE5-A5D2-254D67D463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787" y="3078434"/>
            <a:ext cx="1221294" cy="159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715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ADF68E2-4884-4802-90F8-2450DCC50F52}"/>
              </a:ext>
            </a:extLst>
          </p:cNvPr>
          <p:cNvSpPr/>
          <p:nvPr/>
        </p:nvSpPr>
        <p:spPr>
          <a:xfrm>
            <a:off x="154308" y="117592"/>
            <a:ext cx="12046552" cy="249299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chemeClr val="tx2">
                    <a:lumMod val="75000"/>
                  </a:schemeClr>
                </a:solidFill>
              </a:rPr>
              <a:t>Grüne Infrastruktur als Zukunftsinvestment begreifen</a:t>
            </a:r>
          </a:p>
          <a:p>
            <a:endParaRPr lang="de-DE" sz="28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AutoNum type="arabicPeriod" startAt="3"/>
            </a:pPr>
            <a:r>
              <a:rPr lang="de-DE" sz="2400" b="1" dirty="0">
                <a:solidFill>
                  <a:schemeClr val="tx2">
                    <a:lumMod val="75000"/>
                  </a:schemeClr>
                </a:solidFill>
              </a:rPr>
              <a:t>Stadtnatur, Gesundheit und Wohlfühlen stärker zusammendenken, Allianzen mit                 Gesundheits- und Bildungssektoren stärken, Stadtnatur zum Mitmachen fördern</a:t>
            </a:r>
            <a:br>
              <a:rPr lang="de-DE" sz="2400" b="1" dirty="0">
                <a:solidFill>
                  <a:schemeClr val="tx2">
                    <a:lumMod val="75000"/>
                  </a:schemeClr>
                </a:solidFill>
              </a:rPr>
            </a:br>
            <a:endParaRPr lang="de-DE" sz="2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de-DE" sz="2800" dirty="0">
                <a:solidFill>
                  <a:schemeClr val="tx2">
                    <a:lumMod val="75000"/>
                  </a:schemeClr>
                </a:solidFill>
              </a:rPr>
              <a:t>       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B1F0F1-B60C-4B65-81C1-8CD63DC05A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"/>
          <a:stretch/>
        </p:blipFill>
        <p:spPr>
          <a:xfrm>
            <a:off x="4833991" y="4530907"/>
            <a:ext cx="3319751" cy="1824646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A9E1E02-DC88-4ED8-B665-DD82344C8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133" y="4566150"/>
            <a:ext cx="2831779" cy="178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087E748E-B004-43D9-A8A3-E881CB7BE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645" y="2429582"/>
            <a:ext cx="2694267" cy="204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CD2F718D-3CC1-4938-BB87-C4D0598468F1}"/>
              </a:ext>
            </a:extLst>
          </p:cNvPr>
          <p:cNvSpPr/>
          <p:nvPr/>
        </p:nvSpPr>
        <p:spPr>
          <a:xfrm>
            <a:off x="8295133" y="6079320"/>
            <a:ext cx="97334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>
                <a:solidFill>
                  <a:schemeClr val="bg1"/>
                </a:solidFill>
              </a:rPr>
              <a:t>Foto</a:t>
            </a:r>
            <a:r>
              <a:rPr lang="en-US" sz="1050" dirty="0">
                <a:solidFill>
                  <a:schemeClr val="bg1"/>
                </a:solidFill>
              </a:rPr>
              <a:t>: C. </a:t>
            </a:r>
            <a:r>
              <a:rPr lang="en-US" sz="1050" dirty="0" err="1">
                <a:solidFill>
                  <a:schemeClr val="bg1"/>
                </a:solidFill>
              </a:rPr>
              <a:t>Suhan</a:t>
            </a:r>
            <a:endParaRPr lang="de-DE" sz="1050" dirty="0">
              <a:solidFill>
                <a:schemeClr val="bg1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E83B84B-FA42-4728-8DBC-E67935445B0C}"/>
              </a:ext>
            </a:extLst>
          </p:cNvPr>
          <p:cNvSpPr/>
          <p:nvPr/>
        </p:nvSpPr>
        <p:spPr>
          <a:xfrm>
            <a:off x="8432645" y="4166554"/>
            <a:ext cx="202811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>
                <a:solidFill>
                  <a:schemeClr val="bg1"/>
                </a:solidFill>
              </a:rPr>
              <a:t>Foto</a:t>
            </a:r>
            <a:r>
              <a:rPr lang="en-US" sz="1050" dirty="0">
                <a:solidFill>
                  <a:schemeClr val="bg1"/>
                </a:solidFill>
              </a:rPr>
              <a:t>: </a:t>
            </a:r>
            <a:r>
              <a:rPr lang="en-US" sz="1050" dirty="0" err="1">
                <a:solidFill>
                  <a:schemeClr val="bg1"/>
                </a:solidFill>
              </a:rPr>
              <a:t>Stadtverwaltung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 err="1">
                <a:solidFill>
                  <a:schemeClr val="bg1"/>
                </a:solidFill>
              </a:rPr>
              <a:t>Andernach</a:t>
            </a:r>
            <a:endParaRPr lang="de-DE" sz="1050" dirty="0">
              <a:solidFill>
                <a:schemeClr val="bg1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F499D1B-D934-4E06-A59E-72F71F05F0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1000"/>
                    </a14:imgEffect>
                  </a14:imgLayer>
                </a14:imgProps>
              </a:ext>
            </a:extLst>
          </a:blip>
          <a:srcRect l="21868" t="26517" r="36973" b="29139"/>
          <a:stretch/>
        </p:blipFill>
        <p:spPr>
          <a:xfrm>
            <a:off x="4561838" y="2291837"/>
            <a:ext cx="3694644" cy="2239070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29515C8F-FDED-42F2-8575-BD822AECF60B}"/>
              </a:ext>
            </a:extLst>
          </p:cNvPr>
          <p:cNvSpPr/>
          <p:nvPr/>
        </p:nvSpPr>
        <p:spPr>
          <a:xfrm>
            <a:off x="5262083" y="4189838"/>
            <a:ext cx="114326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>
                <a:solidFill>
                  <a:schemeClr val="bg1">
                    <a:lumMod val="85000"/>
                  </a:schemeClr>
                </a:solidFill>
              </a:rPr>
              <a:t>https://berlin030.de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C7368B3-A6E1-4952-91DD-B5D5DBCBA3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677" t="40233" r="43619" b="22077"/>
          <a:stretch/>
        </p:blipFill>
        <p:spPr>
          <a:xfrm>
            <a:off x="311580" y="3000417"/>
            <a:ext cx="4381020" cy="2840105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E7CAB786-508F-4906-887F-CEFDC01B735A}"/>
              </a:ext>
            </a:extLst>
          </p:cNvPr>
          <p:cNvSpPr/>
          <p:nvPr/>
        </p:nvSpPr>
        <p:spPr>
          <a:xfrm>
            <a:off x="4872116" y="6093021"/>
            <a:ext cx="162095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>
                <a:solidFill>
                  <a:schemeClr val="bg1"/>
                </a:solidFill>
              </a:rPr>
              <a:t>Foto</a:t>
            </a:r>
            <a:r>
              <a:rPr lang="en-US" sz="1050" dirty="0">
                <a:solidFill>
                  <a:schemeClr val="bg1"/>
                </a:solidFill>
              </a:rPr>
              <a:t>: Stiftung </a:t>
            </a:r>
            <a:r>
              <a:rPr lang="en-US" sz="1050" dirty="0" err="1">
                <a:solidFill>
                  <a:schemeClr val="bg1"/>
                </a:solidFill>
              </a:rPr>
              <a:t>Naturschutz</a:t>
            </a:r>
            <a:endParaRPr lang="de-DE" sz="1050" dirty="0">
              <a:solidFill>
                <a:schemeClr val="bg1"/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4E63E2F7-29D3-43DB-8CFF-92760E1EC287}"/>
              </a:ext>
            </a:extLst>
          </p:cNvPr>
          <p:cNvSpPr/>
          <p:nvPr/>
        </p:nvSpPr>
        <p:spPr>
          <a:xfrm>
            <a:off x="298394" y="5793362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Kleinschroth</a:t>
            </a:r>
            <a:r>
              <a:rPr lang="en-US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&amp; Kowarik 2020</a:t>
            </a:r>
            <a:endParaRPr lang="de-DE" sz="105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097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enkblase: wolkenförmig 2">
            <a:extLst>
              <a:ext uri="{FF2B5EF4-FFF2-40B4-BE49-F238E27FC236}">
                <a16:creationId xmlns:a16="http://schemas.microsoft.com/office/drawing/2014/main" id="{894B77F5-CB89-4A8A-AA1F-D072D76FAD28}"/>
              </a:ext>
            </a:extLst>
          </p:cNvPr>
          <p:cNvSpPr/>
          <p:nvPr/>
        </p:nvSpPr>
        <p:spPr>
          <a:xfrm>
            <a:off x="6559320" y="616444"/>
            <a:ext cx="4824536" cy="2592288"/>
          </a:xfrm>
          <a:prstGeom prst="cloudCallout">
            <a:avLst>
              <a:gd name="adj1" fmla="val -71901"/>
              <a:gd name="adj2" fmla="val 48537"/>
            </a:avLst>
          </a:prstGeom>
          <a:solidFill>
            <a:schemeClr val="bg1">
              <a:alpha val="76863"/>
            </a:schemeClr>
          </a:solidFill>
          <a:ln w="12700">
            <a:solidFill>
              <a:srgbClr val="009D8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6000"/>
              </a:lnSpc>
            </a:pPr>
            <a:endParaRPr lang="de-DE" sz="2000" noProof="0" dirty="0" err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2F3D401-D7B1-4938-8410-DE0267D44E08}"/>
              </a:ext>
            </a:extLst>
          </p:cNvPr>
          <p:cNvSpPr txBox="1"/>
          <p:nvPr/>
        </p:nvSpPr>
        <p:spPr>
          <a:xfrm>
            <a:off x="7258698" y="1371603"/>
            <a:ext cx="431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… alles Träume?</a:t>
            </a:r>
          </a:p>
        </p:txBody>
      </p:sp>
    </p:spTree>
    <p:extLst>
      <p:ext uri="{BB962C8B-B14F-4D97-AF65-F5344CB8AC3E}">
        <p14:creationId xmlns:p14="http://schemas.microsoft.com/office/powerpoint/2010/main" val="436763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93919D80-ABF1-442E-8C77-23480BAE1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41" t="50698" r="44099" b="16822"/>
          <a:stretch/>
        </p:blipFill>
        <p:spPr>
          <a:xfrm>
            <a:off x="7998997" y="4464122"/>
            <a:ext cx="4205744" cy="213084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D375C78-B968-4DF9-84EC-30CC3B6DC60D}"/>
              </a:ext>
            </a:extLst>
          </p:cNvPr>
          <p:cNvSpPr/>
          <p:nvPr/>
        </p:nvSpPr>
        <p:spPr>
          <a:xfrm>
            <a:off x="793621" y="1113618"/>
            <a:ext cx="103743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Mit Bebauungsdichte nehmen Einsamkeit </a:t>
            </a:r>
            <a:br>
              <a:rPr lang="de-DE" sz="2800" dirty="0"/>
            </a:br>
            <a:r>
              <a:rPr lang="de-DE" sz="2800" dirty="0"/>
              <a:t>und soziale Isolation zu </a:t>
            </a:r>
            <a:r>
              <a:rPr lang="de-DE" dirty="0"/>
              <a:t>(Lai et al. 2021)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EF84350-25CE-4A8F-B342-143447EA09EC}"/>
              </a:ext>
            </a:extLst>
          </p:cNvPr>
          <p:cNvSpPr/>
          <p:nvPr/>
        </p:nvSpPr>
        <p:spPr>
          <a:xfrm>
            <a:off x="793621" y="2317246"/>
            <a:ext cx="990954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Der Kontakt zur Natur droht verloren zu gehen</a:t>
            </a:r>
            <a:br>
              <a:rPr lang="de-DE" sz="2800" dirty="0"/>
            </a:br>
            <a:r>
              <a:rPr lang="de-DE" dirty="0"/>
              <a:t>(</a:t>
            </a:r>
            <a:r>
              <a:rPr lang="de-DE" dirty="0" err="1"/>
              <a:t>Soga</a:t>
            </a:r>
            <a:r>
              <a:rPr lang="de-DE" dirty="0"/>
              <a:t> &amp; Gaston 2016)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4A95313-507C-455B-B0DB-8FC2DB83B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68" t="42650" r="25195" b="39907"/>
          <a:stretch/>
        </p:blipFill>
        <p:spPr>
          <a:xfrm>
            <a:off x="4679485" y="3948249"/>
            <a:ext cx="3766187" cy="68005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8A3F7DA-CB80-471E-A0AD-F93F19EA809D}"/>
              </a:ext>
            </a:extLst>
          </p:cNvPr>
          <p:cNvSpPr txBox="1"/>
          <p:nvPr/>
        </p:nvSpPr>
        <p:spPr>
          <a:xfrm>
            <a:off x="9450825" y="6577165"/>
            <a:ext cx="1492763" cy="1640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6000"/>
              </a:lnSpc>
            </a:pPr>
            <a:r>
              <a:rPr lang="de-DE" sz="1050" noProof="0" dirty="0" err="1"/>
              <a:t>Soga</a:t>
            </a:r>
            <a:r>
              <a:rPr lang="de-DE" sz="1050" dirty="0"/>
              <a:t> &amp;</a:t>
            </a:r>
            <a:r>
              <a:rPr lang="de-DE" sz="1050" noProof="0" dirty="0"/>
              <a:t> Gaston 2016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C1FF4F2-C224-484D-B441-D9F1D3DF4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02" y="5127646"/>
            <a:ext cx="1850206" cy="123347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422C509-2B94-4DF0-9B5D-4B8C99E266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981" t="21423" r="14717" b="25168"/>
          <a:stretch/>
        </p:blipFill>
        <p:spPr>
          <a:xfrm>
            <a:off x="920416" y="3841327"/>
            <a:ext cx="3510829" cy="2753635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8D499FD-6476-4623-A8B3-21EFAA028482}"/>
              </a:ext>
            </a:extLst>
          </p:cNvPr>
          <p:cNvSpPr/>
          <p:nvPr/>
        </p:nvSpPr>
        <p:spPr>
          <a:xfrm>
            <a:off x="1182148" y="6532216"/>
            <a:ext cx="94288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>
                <a:solidFill>
                  <a:prstClr val="black"/>
                </a:solidFill>
              </a:rPr>
              <a:t>Lai et al. 2021</a:t>
            </a:r>
            <a:endParaRPr lang="de-DE" sz="105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7032711-EC6D-4CD8-9844-7AD563C96EED}"/>
              </a:ext>
            </a:extLst>
          </p:cNvPr>
          <p:cNvSpPr txBox="1"/>
          <p:nvPr/>
        </p:nvSpPr>
        <p:spPr>
          <a:xfrm rot="16200000">
            <a:off x="-32097" y="4921277"/>
            <a:ext cx="1723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Soziale Isolation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21803E5-433B-4BC1-8CA7-9F008937E125}"/>
              </a:ext>
            </a:extLst>
          </p:cNvPr>
          <p:cNvSpPr txBox="1"/>
          <p:nvPr/>
        </p:nvSpPr>
        <p:spPr>
          <a:xfrm>
            <a:off x="2303561" y="6452401"/>
            <a:ext cx="1723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Bebauungsdichte</a:t>
            </a:r>
          </a:p>
        </p:txBody>
      </p:sp>
    </p:spTree>
    <p:extLst>
      <p:ext uri="{BB962C8B-B14F-4D97-AF65-F5344CB8AC3E}">
        <p14:creationId xmlns:p14="http://schemas.microsoft.com/office/powerpoint/2010/main" val="1455790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CBBC6AF9-ACC3-43BD-A847-DEF48A9F8BCE}"/>
              </a:ext>
            </a:extLst>
          </p:cNvPr>
          <p:cNvSpPr/>
          <p:nvPr/>
        </p:nvSpPr>
        <p:spPr>
          <a:xfrm>
            <a:off x="-400770" y="1064655"/>
            <a:ext cx="92926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spc="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Yes, we can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1AA769EF-A519-458C-9C11-9F34D3928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2"/>
          <a:stretch/>
        </p:blipFill>
        <p:spPr>
          <a:xfrm>
            <a:off x="2594556" y="2059642"/>
            <a:ext cx="5868167" cy="4104860"/>
          </a:xfrm>
          <a:prstGeom prst="rect">
            <a:avLst/>
          </a:prstGeom>
        </p:spPr>
      </p:pic>
      <p:sp>
        <p:nvSpPr>
          <p:cNvPr id="24" name="Denkblase: wolkenförmig 23">
            <a:extLst>
              <a:ext uri="{FF2B5EF4-FFF2-40B4-BE49-F238E27FC236}">
                <a16:creationId xmlns:a16="http://schemas.microsoft.com/office/drawing/2014/main" id="{01FCE783-F694-4955-8CEB-AE3C98D8EF7F}"/>
              </a:ext>
            </a:extLst>
          </p:cNvPr>
          <p:cNvSpPr/>
          <p:nvPr/>
        </p:nvSpPr>
        <p:spPr>
          <a:xfrm>
            <a:off x="6888088" y="693498"/>
            <a:ext cx="4824536" cy="2592288"/>
          </a:xfrm>
          <a:prstGeom prst="cloudCallout">
            <a:avLst>
              <a:gd name="adj1" fmla="val -71901"/>
              <a:gd name="adj2" fmla="val 48537"/>
            </a:avLst>
          </a:prstGeom>
          <a:solidFill>
            <a:schemeClr val="bg1">
              <a:alpha val="76863"/>
            </a:schemeClr>
          </a:solidFill>
          <a:ln w="12700">
            <a:solidFill>
              <a:srgbClr val="009D8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6000"/>
              </a:lnSpc>
            </a:pPr>
            <a:endParaRPr lang="de-DE" sz="2000" noProof="0" dirty="0" err="1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5ABA23F6-F760-43FE-B25C-FD228A563F58}"/>
              </a:ext>
            </a:extLst>
          </p:cNvPr>
          <p:cNvSpPr/>
          <p:nvPr/>
        </p:nvSpPr>
        <p:spPr>
          <a:xfrm>
            <a:off x="7266079" y="1028301"/>
            <a:ext cx="416365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6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Städte</a:t>
            </a: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</a:rPr>
              <a:t> neu </a:t>
            </a:r>
            <a:r>
              <a:rPr lang="en-US" sz="26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denken</a:t>
            </a: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sz="26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als</a:t>
            </a: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sz="26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attraktiven</a:t>
            </a: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</a:rPr>
              <a:t> Lebensraum </a:t>
            </a:r>
            <a:r>
              <a:rPr lang="en-US" sz="26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menschlicher</a:t>
            </a: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</a:rPr>
              <a:t> und </a:t>
            </a:r>
            <a:r>
              <a:rPr lang="en-US" sz="26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außer-menschlicher</a:t>
            </a: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sz="26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Natur</a:t>
            </a: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</a:rPr>
              <a:t>!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B5040D8-193F-4975-BEA4-84B69B73C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38283">
            <a:off x="1915608" y="1949597"/>
            <a:ext cx="1867588" cy="109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5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038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A432D2-DDEF-456D-B01A-5CFA3D2BA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21069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Und die Stadtnatur.... ?</a:t>
            </a:r>
          </a:p>
        </p:txBody>
      </p:sp>
    </p:spTree>
    <p:extLst>
      <p:ext uri="{BB962C8B-B14F-4D97-AF65-F5344CB8AC3E}">
        <p14:creationId xmlns:p14="http://schemas.microsoft.com/office/powerpoint/2010/main" val="4160368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A432D2-DDEF-456D-B01A-5CFA3D2BA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21069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Und die Stadtnatur.... ?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D299DEB-319A-4732-8830-F700A6CAF5A1}"/>
              </a:ext>
            </a:extLst>
          </p:cNvPr>
          <p:cNvSpPr txBox="1"/>
          <p:nvPr/>
        </p:nvSpPr>
        <p:spPr>
          <a:xfrm>
            <a:off x="707212" y="1365866"/>
            <a:ext cx="1097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Stadtnatur kann sehr artenreich sein, ist aber anders</a:t>
            </a:r>
            <a:br>
              <a:rPr lang="de-DE" sz="2400" dirty="0"/>
            </a:br>
            <a:br>
              <a:rPr lang="de-DE" sz="2400" dirty="0"/>
            </a:br>
            <a:r>
              <a:rPr lang="de-DE" sz="2400" dirty="0"/>
              <a:t>Großes Potenzial für biologische Vielfalt in der Stadt, </a:t>
            </a:r>
            <a:br>
              <a:rPr lang="de-DE" sz="2400" dirty="0"/>
            </a:br>
            <a:r>
              <a:rPr lang="de-DE" sz="2400" dirty="0"/>
              <a:t>aber kein Selbstläufer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720EF9-1C51-4DF0-86A7-3FA0B806C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22" t="19550" r="36442" b="11646"/>
          <a:stretch/>
        </p:blipFill>
        <p:spPr>
          <a:xfrm>
            <a:off x="8542403" y="623869"/>
            <a:ext cx="3611926" cy="4432820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7E0C27AA-755B-429C-8D3A-E155AAFE9F30}"/>
              </a:ext>
            </a:extLst>
          </p:cNvPr>
          <p:cNvSpPr/>
          <p:nvPr/>
        </p:nvSpPr>
        <p:spPr>
          <a:xfrm flipH="1">
            <a:off x="8580626" y="5275886"/>
            <a:ext cx="330657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latin typeface="+mj-lt"/>
              </a:rPr>
              <a:t>Die Arten des Berliner Florenschutz-programms leben in naturnahen </a:t>
            </a:r>
            <a:r>
              <a:rPr lang="pt-BR" sz="1600" u="sng" dirty="0">
                <a:latin typeface="+mj-lt"/>
              </a:rPr>
              <a:t>und</a:t>
            </a:r>
            <a:r>
              <a:rPr lang="pt-BR" sz="1600" dirty="0">
                <a:latin typeface="+mj-lt"/>
              </a:rPr>
              <a:t> anthropogenen Flächentypen – aber mit hohem Aussterberisiko </a:t>
            </a:r>
            <a:br>
              <a:rPr lang="pt-BR" sz="1600" dirty="0">
                <a:latin typeface="+mj-lt"/>
              </a:rPr>
            </a:br>
            <a:r>
              <a:rPr lang="pt-BR" sz="1200" dirty="0">
                <a:latin typeface="+mj-lt"/>
              </a:rPr>
              <a:t>(Planchuelo et al. 2020)</a:t>
            </a:r>
            <a:endParaRPr lang="de-DE" sz="1200" dirty="0">
              <a:latin typeface="+mj-lt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8E92F743-7850-4827-AC4F-D9319CC11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186" y="5015592"/>
            <a:ext cx="3889865" cy="1647488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4DD6E483-EEFD-44CE-A779-E9C094F5E155}"/>
              </a:ext>
            </a:extLst>
          </p:cNvPr>
          <p:cNvSpPr/>
          <p:nvPr/>
        </p:nvSpPr>
        <p:spPr>
          <a:xfrm>
            <a:off x="5029197" y="5339641"/>
            <a:ext cx="233737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latin typeface="OptimaLTStd-Bold"/>
              </a:rPr>
              <a:t>Urbanisierung verändert die funktionale Zusammensetzung der Flora und Fauna </a:t>
            </a:r>
            <a:br>
              <a:rPr lang="de-DE" sz="1600" dirty="0">
                <a:latin typeface="OptimaLTStd-Bold"/>
              </a:rPr>
            </a:br>
            <a:r>
              <a:rPr lang="de-DE" sz="1200" dirty="0">
                <a:latin typeface="OptimaLTStd-Bold"/>
              </a:rPr>
              <a:t>(</a:t>
            </a:r>
            <a:r>
              <a:rPr lang="de-DE" sz="1200" dirty="0" err="1">
                <a:latin typeface="OptimaLTStd-Bold"/>
              </a:rPr>
              <a:t>Conception</a:t>
            </a:r>
            <a:r>
              <a:rPr lang="de-DE" sz="1200" dirty="0">
                <a:latin typeface="OptimaLTStd-Bold"/>
              </a:rPr>
              <a:t> et al. 2015)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35904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23B037B8-A7F3-4446-A1B3-53F04B436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9" y="1927650"/>
            <a:ext cx="120567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80">
                    <a:alpha val="6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dirty="0">
                <a:solidFill>
                  <a:srgbClr val="002060"/>
                </a:solidFill>
                <a:cs typeface="Arial" panose="020B0604020202020204" pitchFamily="34" charset="0"/>
              </a:rPr>
              <a:t>Stadt und Natur – </a:t>
            </a:r>
            <a:r>
              <a:rPr lang="de-DE" sz="3600" dirty="0">
                <a:solidFill>
                  <a:schemeClr val="bg1"/>
                </a:solidFill>
                <a:highlight>
                  <a:srgbClr val="008000"/>
                </a:highlight>
                <a:cs typeface="Arial" panose="020B0604020202020204" pitchFamily="34" charset="0"/>
              </a:rPr>
              <a:t>kein</a:t>
            </a:r>
            <a:r>
              <a:rPr lang="de-DE" sz="3600" dirty="0">
                <a:solidFill>
                  <a:srgbClr val="002060"/>
                </a:solidFill>
                <a:cs typeface="Arial" panose="020B0604020202020204" pitchFamily="34" charset="0"/>
              </a:rPr>
              <a:t> grundsätzlicher Widerspruch!</a:t>
            </a:r>
          </a:p>
        </p:txBody>
      </p:sp>
    </p:spTree>
    <p:extLst>
      <p:ext uri="{BB962C8B-B14F-4D97-AF65-F5344CB8AC3E}">
        <p14:creationId xmlns:p14="http://schemas.microsoft.com/office/powerpoint/2010/main" val="1035533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23B037B8-A7F3-4446-A1B3-53F04B436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9" y="1927650"/>
            <a:ext cx="12056722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80">
                    <a:alpha val="6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600" dirty="0">
                <a:solidFill>
                  <a:srgbClr val="002060"/>
                </a:solidFill>
                <a:cs typeface="Arial" panose="020B0604020202020204" pitchFamily="34" charset="0"/>
              </a:rPr>
              <a:t>Stadt und Natur – </a:t>
            </a:r>
            <a:r>
              <a:rPr lang="de-DE" sz="3600" dirty="0">
                <a:solidFill>
                  <a:schemeClr val="bg1"/>
                </a:solidFill>
                <a:highlight>
                  <a:srgbClr val="008000"/>
                </a:highlight>
                <a:cs typeface="Arial" panose="020B0604020202020204" pitchFamily="34" charset="0"/>
              </a:rPr>
              <a:t>kein</a:t>
            </a:r>
            <a:r>
              <a:rPr lang="de-DE" sz="3600" dirty="0">
                <a:solidFill>
                  <a:srgbClr val="002060"/>
                </a:solidFill>
                <a:cs typeface="Arial" panose="020B0604020202020204" pitchFamily="34" charset="0"/>
              </a:rPr>
              <a:t> grundsätzlicher Widerspruch!</a:t>
            </a:r>
          </a:p>
          <a:p>
            <a:pPr algn="ctr">
              <a:spcBef>
                <a:spcPct val="50000"/>
              </a:spcBef>
              <a:defRPr/>
            </a:pPr>
            <a:r>
              <a:rPr lang="de-DE" sz="3600" i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aber</a:t>
            </a:r>
          </a:p>
          <a:p>
            <a:pPr algn="ctr">
              <a:spcBef>
                <a:spcPct val="50000"/>
              </a:spcBef>
              <a:defRPr/>
            </a:pPr>
            <a:r>
              <a:rPr lang="de-DE" sz="36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Natur </a:t>
            </a:r>
            <a:r>
              <a:rPr lang="de-DE" sz="3600" dirty="0">
                <a:solidFill>
                  <a:srgbClr val="002060"/>
                </a:solidFill>
                <a:cs typeface="Arial" panose="020B0604020202020204" pitchFamily="34" charset="0"/>
              </a:rPr>
              <a:t>ist unter Druck </a:t>
            </a:r>
            <a:r>
              <a:rPr lang="de-DE" sz="36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in wachsenden Städten</a:t>
            </a:r>
          </a:p>
          <a:p>
            <a:pPr algn="ctr">
              <a:spcBef>
                <a:spcPct val="50000"/>
              </a:spcBef>
              <a:defRPr/>
            </a:pPr>
            <a:endParaRPr lang="de-DE" sz="28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64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CBBC6AF9-ACC3-43BD-A847-DEF48A9F8BCE}"/>
              </a:ext>
            </a:extLst>
          </p:cNvPr>
          <p:cNvSpPr/>
          <p:nvPr/>
        </p:nvSpPr>
        <p:spPr>
          <a:xfrm>
            <a:off x="20467" y="1008147"/>
            <a:ext cx="92926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spc="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had a dream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1AA769EF-A519-458C-9C11-9F34D3928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2"/>
          <a:stretch/>
        </p:blipFill>
        <p:spPr>
          <a:xfrm>
            <a:off x="2625379" y="2059642"/>
            <a:ext cx="5868167" cy="4104860"/>
          </a:xfrm>
          <a:prstGeom prst="rect">
            <a:avLst/>
          </a:prstGeom>
        </p:spPr>
      </p:pic>
      <p:sp>
        <p:nvSpPr>
          <p:cNvPr id="24" name="Denkblase: wolkenförmig 23">
            <a:extLst>
              <a:ext uri="{FF2B5EF4-FFF2-40B4-BE49-F238E27FC236}">
                <a16:creationId xmlns:a16="http://schemas.microsoft.com/office/drawing/2014/main" id="{01FCE783-F694-4955-8CEB-AE3C98D8EF7F}"/>
              </a:ext>
            </a:extLst>
          </p:cNvPr>
          <p:cNvSpPr/>
          <p:nvPr/>
        </p:nvSpPr>
        <p:spPr>
          <a:xfrm>
            <a:off x="7005046" y="693498"/>
            <a:ext cx="4824536" cy="2592288"/>
          </a:xfrm>
          <a:prstGeom prst="cloudCallout">
            <a:avLst>
              <a:gd name="adj1" fmla="val -71901"/>
              <a:gd name="adj2" fmla="val 48537"/>
            </a:avLst>
          </a:prstGeom>
          <a:solidFill>
            <a:schemeClr val="bg1">
              <a:alpha val="76863"/>
            </a:schemeClr>
          </a:solidFill>
          <a:ln w="12700">
            <a:solidFill>
              <a:srgbClr val="009D8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6000"/>
              </a:lnSpc>
            </a:pPr>
            <a:endParaRPr lang="de-DE" sz="2000" noProof="0" dirty="0" err="1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5ABA23F6-F760-43FE-B25C-FD228A563F58}"/>
              </a:ext>
            </a:extLst>
          </p:cNvPr>
          <p:cNvSpPr/>
          <p:nvPr/>
        </p:nvSpPr>
        <p:spPr>
          <a:xfrm>
            <a:off x="7266079" y="1028301"/>
            <a:ext cx="416365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6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Städte</a:t>
            </a: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</a:rPr>
              <a:t> neu </a:t>
            </a:r>
            <a:r>
              <a:rPr lang="en-US" sz="26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denken</a:t>
            </a: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sz="26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als</a:t>
            </a: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sz="26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gemeinsamen</a:t>
            </a: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</a:rPr>
              <a:t> Lebensraum </a:t>
            </a:r>
            <a:r>
              <a:rPr lang="en-US" sz="26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menschlicher</a:t>
            </a: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</a:rPr>
              <a:t> und </a:t>
            </a:r>
            <a:r>
              <a:rPr lang="en-US" sz="26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ausser-menschlicher</a:t>
            </a: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US" sz="2600" dirty="0" err="1">
                <a:solidFill>
                  <a:prstClr val="black">
                    <a:lumMod val="95000"/>
                    <a:lumOff val="5000"/>
                  </a:prstClr>
                </a:solidFill>
              </a:rPr>
              <a:t>Natur</a:t>
            </a: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38620796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EEN SURGE PowerPoint Template_version2">
  <a:themeElements>
    <a:clrScheme name="Green Surge">
      <a:dk1>
        <a:sysClr val="windowText" lastClr="000000"/>
      </a:dk1>
      <a:lt1>
        <a:sysClr val="window" lastClr="FFFFFF"/>
      </a:lt1>
      <a:dk2>
        <a:srgbClr val="489ABD"/>
      </a:dk2>
      <a:lt2>
        <a:srgbClr val="98989C"/>
      </a:lt2>
      <a:accent1>
        <a:srgbClr val="009D82"/>
      </a:accent1>
      <a:accent2>
        <a:srgbClr val="006B4C"/>
      </a:accent2>
      <a:accent3>
        <a:srgbClr val="005C85"/>
      </a:accent3>
      <a:accent4>
        <a:srgbClr val="940084"/>
      </a:accent4>
      <a:accent5>
        <a:srgbClr val="E94200"/>
      </a:accent5>
      <a:accent6>
        <a:srgbClr val="FEB700"/>
      </a:accent6>
      <a:hlink>
        <a:srgbClr val="0563C1"/>
      </a:hlink>
      <a:folHlink>
        <a:srgbClr val="940084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D82"/>
        </a:solidFill>
        <a:ln w="12700">
          <a:solidFill>
            <a:srgbClr val="009D82"/>
          </a:solidFill>
        </a:ln>
      </a:spPr>
      <a:bodyPr rtlCol="0" anchor="ctr"/>
      <a:lstStyle>
        <a:defPPr algn="ctr">
          <a:lnSpc>
            <a:spcPct val="106000"/>
          </a:lnSpc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tx1">
              <a:lumMod val="65000"/>
              <a:lumOff val="35000"/>
            </a:schemeClr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6000"/>
          </a:lnSpc>
          <a:defRPr sz="2000" noProof="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6BC78AB-4598-4033-8E95-ED3ED065A979}" vid="{AD890E13-6A38-4A2F-9E27-1EAC61933A78}"/>
    </a:ext>
  </a:extLst>
</a:theme>
</file>

<file path=ppt/theme/theme3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>
          <a:noFill/>
        </a:ln>
        <a:effectLst/>
        <a:extLst/>
      </a:spPr>
      <a:bodyPr vert="horz" wrap="none" lIns="90000" tIns="46800" rIns="90000" bIns="4680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solidFill>
          <a:srgbClr val="CCFFFF">
            <a:alpha val="50000"/>
          </a:srgbClr>
        </a:solidFill>
        <a:ln w="34925" cap="flat" cmpd="sng" algn="ctr">
          <a:solidFill>
            <a:srgbClr val="C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sz="1200" dirty="0" smtClean="0">
            <a:solidFill>
              <a:schemeClr val="accent6">
                <a:lumMod val="50000"/>
              </a:schemeClr>
            </a:solidFill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731</Words>
  <Application>Microsoft Office PowerPoint</Application>
  <PresentationFormat>Breitbild</PresentationFormat>
  <Paragraphs>194</Paragraphs>
  <Slides>41</Slides>
  <Notes>6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41</vt:i4>
      </vt:variant>
    </vt:vector>
  </HeadingPairs>
  <TitlesOfParts>
    <vt:vector size="52" baseType="lpstr">
      <vt:lpstr>Aharoni</vt:lpstr>
      <vt:lpstr>Arial</vt:lpstr>
      <vt:lpstr>Arial Black</vt:lpstr>
      <vt:lpstr>Calibri</vt:lpstr>
      <vt:lpstr>Monotype Sorts</vt:lpstr>
      <vt:lpstr>OptimaLTStd-Bold</vt:lpstr>
      <vt:lpstr>Times New Roman</vt:lpstr>
      <vt:lpstr>Wingdings</vt:lpstr>
      <vt:lpstr>Larissa</vt:lpstr>
      <vt:lpstr>GREEN SURGE PowerPoint Template_version2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Kowarik</dc:creator>
  <cp:lastModifiedBy>Kowarik</cp:lastModifiedBy>
  <cp:revision>83</cp:revision>
  <dcterms:created xsi:type="dcterms:W3CDTF">2022-09-07T15:37:57Z</dcterms:created>
  <dcterms:modified xsi:type="dcterms:W3CDTF">2022-09-10T13:45:44Z</dcterms:modified>
</cp:coreProperties>
</file>